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6" r:id="rId2"/>
  </p:sldMasterIdLst>
  <p:notesMasterIdLst>
    <p:notesMasterId r:id="rId49"/>
  </p:notesMasterIdLst>
  <p:sldIdLst>
    <p:sldId id="256" r:id="rId3"/>
    <p:sldId id="1301" r:id="rId4"/>
    <p:sldId id="1304" r:id="rId5"/>
    <p:sldId id="444" r:id="rId6"/>
    <p:sldId id="1370" r:id="rId7"/>
    <p:sldId id="1408" r:id="rId8"/>
    <p:sldId id="441" r:id="rId9"/>
    <p:sldId id="1415" r:id="rId10"/>
    <p:sldId id="1371" r:id="rId11"/>
    <p:sldId id="1409" r:id="rId12"/>
    <p:sldId id="1368" r:id="rId13"/>
    <p:sldId id="277" r:id="rId14"/>
    <p:sldId id="1355" r:id="rId15"/>
    <p:sldId id="1410" r:id="rId16"/>
    <p:sldId id="1360" r:id="rId17"/>
    <p:sldId id="1411" r:id="rId18"/>
    <p:sldId id="1361" r:id="rId19"/>
    <p:sldId id="1412" r:id="rId20"/>
    <p:sldId id="1362" r:id="rId21"/>
    <p:sldId id="1413" r:id="rId22"/>
    <p:sldId id="1363" r:id="rId23"/>
    <p:sldId id="1414" r:id="rId24"/>
    <p:sldId id="1372" r:id="rId25"/>
    <p:sldId id="279" r:id="rId26"/>
    <p:sldId id="280" r:id="rId27"/>
    <p:sldId id="1364" r:id="rId28"/>
    <p:sldId id="1365" r:id="rId29"/>
    <p:sldId id="1418" r:id="rId30"/>
    <p:sldId id="1419" r:id="rId31"/>
    <p:sldId id="1417" r:id="rId32"/>
    <p:sldId id="1366" r:id="rId33"/>
    <p:sldId id="1444" r:id="rId34"/>
    <p:sldId id="1396" r:id="rId35"/>
    <p:sldId id="1420" r:id="rId36"/>
    <p:sldId id="1358" r:id="rId37"/>
    <p:sldId id="1445" r:id="rId38"/>
    <p:sldId id="1435" r:id="rId39"/>
    <p:sldId id="1436" r:id="rId40"/>
    <p:sldId id="1446" r:id="rId41"/>
    <p:sldId id="1437" r:id="rId42"/>
    <p:sldId id="1438" r:id="rId43"/>
    <p:sldId id="1439" r:id="rId44"/>
    <p:sldId id="1440" r:id="rId45"/>
    <p:sldId id="1443" r:id="rId46"/>
    <p:sldId id="1357" r:id="rId47"/>
    <p:sldId id="1338"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9" autoAdjust="0"/>
    <p:restoredTop sz="77981"/>
  </p:normalViewPr>
  <p:slideViewPr>
    <p:cSldViewPr snapToGrid="0">
      <p:cViewPr varScale="1">
        <p:scale>
          <a:sx n="41" d="100"/>
          <a:sy n="41" d="100"/>
        </p:scale>
        <p:origin x="1200" y="2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5C274C-2F4E-3048-B30D-F7B056B3D41E}" type="doc">
      <dgm:prSet loTypeId="urn:microsoft.com/office/officeart/2008/layout/NameandTitleOrganizationalChart" loCatId="" qsTypeId="urn:microsoft.com/office/officeart/2005/8/quickstyle/simple1" qsCatId="simple" csTypeId="urn:microsoft.com/office/officeart/2005/8/colors/accent1_2" csCatId="accent1" phldr="1"/>
      <dgm:spPr/>
      <dgm:t>
        <a:bodyPr/>
        <a:lstStyle/>
        <a:p>
          <a:endParaRPr lang="en-US"/>
        </a:p>
      </dgm:t>
    </dgm:pt>
    <dgm:pt modelId="{0350517C-DE60-2848-A5C1-18EF7626B697}">
      <dgm:prSet phldrT="[Text]" custT="1"/>
      <dgm:spPr/>
      <dgm:t>
        <a:bodyPr/>
        <a:lstStyle/>
        <a:p>
          <a:r>
            <a:rPr lang="en-US" sz="4800" dirty="0"/>
            <a:t>Document</a:t>
          </a:r>
        </a:p>
      </dgm:t>
    </dgm:pt>
    <dgm:pt modelId="{9E2EF9C6-92D9-8042-81C6-9D28E3FEA5F4}" type="parTrans" cxnId="{98E41121-9725-8F4B-9AC9-6BBC2EE7C50C}">
      <dgm:prSet/>
      <dgm:spPr/>
      <dgm:t>
        <a:bodyPr/>
        <a:lstStyle/>
        <a:p>
          <a:endParaRPr lang="en-US" sz="1200"/>
        </a:p>
      </dgm:t>
    </dgm:pt>
    <dgm:pt modelId="{73DED9FC-F9C4-C04F-9E6D-D6EA64C85B44}" type="sibTrans" cxnId="{98E41121-9725-8F4B-9AC9-6BBC2EE7C50C}">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1A3741C2-4006-C445-B5EB-E7D8062C5955}">
      <dgm:prSet phldrT="[Text]" custT="1"/>
      <dgm:spPr/>
      <dgm:t>
        <a:bodyPr/>
        <a:lstStyle/>
        <a:p>
          <a:r>
            <a:rPr lang="en-US" sz="4800" dirty="0"/>
            <a:t>Head</a:t>
          </a:r>
        </a:p>
      </dgm:t>
    </dgm:pt>
    <dgm:pt modelId="{D3236E12-8376-6B4D-AFCB-05619ED8D370}" type="parTrans" cxnId="{FE4C6386-DBAE-8143-B18F-D7F766126AD5}">
      <dgm:prSet/>
      <dgm:spPr/>
      <dgm:t>
        <a:bodyPr/>
        <a:lstStyle/>
        <a:p>
          <a:endParaRPr lang="en-US" sz="1200"/>
        </a:p>
      </dgm:t>
    </dgm:pt>
    <dgm:pt modelId="{50EB79DB-E2BE-5E4F-AB76-F44D97989D92}" type="sibTrans" cxnId="{FE4C6386-DBAE-8143-B18F-D7F766126AD5}">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43A4166A-934C-184E-8C21-7E58B4C1F223}">
      <dgm:prSet phldrT="[Text]" custT="1"/>
      <dgm:spPr/>
      <dgm:t>
        <a:bodyPr/>
        <a:lstStyle/>
        <a:p>
          <a:r>
            <a:rPr lang="en-US" sz="4800" dirty="0"/>
            <a:t>Body</a:t>
          </a:r>
        </a:p>
      </dgm:t>
    </dgm:pt>
    <dgm:pt modelId="{50A9CEAA-3509-A147-998D-43C544D78494}" type="parTrans" cxnId="{4228FB94-1E51-F34E-B039-8C2E0FA4E73F}">
      <dgm:prSet/>
      <dgm:spPr/>
      <dgm:t>
        <a:bodyPr/>
        <a:lstStyle/>
        <a:p>
          <a:endParaRPr lang="en-US" sz="1200"/>
        </a:p>
      </dgm:t>
    </dgm:pt>
    <dgm:pt modelId="{9079EFD7-3256-E54D-8D54-6878BAC06BD9}" type="sibTrans" cxnId="{4228FB94-1E51-F34E-B039-8C2E0FA4E73F}">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1200"/>
        </a:p>
      </dgm:t>
    </dgm:pt>
    <dgm:pt modelId="{E6ABCEC1-3852-7940-817F-F3984563D04F}">
      <dgm:prSet phldrT="[Text]" custT="1"/>
      <dgm:spPr/>
      <dgm:t>
        <a:bodyPr/>
        <a:lstStyle/>
        <a:p>
          <a:r>
            <a:rPr lang="en-US" sz="4800" dirty="0"/>
            <a:t>Title </a:t>
          </a:r>
        </a:p>
      </dgm:t>
    </dgm:pt>
    <dgm:pt modelId="{8EDB99DE-D18D-EB45-BD2C-8E133D9C5CD1}" type="parTrans" cxnId="{D2D4026F-6B54-9C4A-8D3A-B91F7CD43573}">
      <dgm:prSet/>
      <dgm:spPr/>
      <dgm:t>
        <a:bodyPr/>
        <a:lstStyle/>
        <a:p>
          <a:endParaRPr lang="en-US" sz="1600"/>
        </a:p>
      </dgm:t>
    </dgm:pt>
    <dgm:pt modelId="{48657BCD-7CF3-E44E-AB67-1F1C31D98F39}" type="sibTrans" cxnId="{D2D4026F-6B54-9C4A-8D3A-B91F7CD43573}">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31209276-181C-CA4C-A5C7-BC3F8D906CEC}">
      <dgm:prSet phldrT="[Text]" custT="1"/>
      <dgm:spPr/>
      <dgm:t>
        <a:bodyPr/>
        <a:lstStyle/>
        <a:p>
          <a:r>
            <a:rPr lang="en-US" sz="4800" dirty="0"/>
            <a:t>Heading 1</a:t>
          </a:r>
        </a:p>
      </dgm:t>
    </dgm:pt>
    <dgm:pt modelId="{1348A1D8-6A3C-1448-AEC5-403F3BA9AF74}" type="parTrans" cxnId="{931E462F-DF69-0645-B69A-15F15A768FD2}">
      <dgm:prSet/>
      <dgm:spPr/>
      <dgm:t>
        <a:bodyPr/>
        <a:lstStyle/>
        <a:p>
          <a:endParaRPr lang="en-US" sz="1600"/>
        </a:p>
      </dgm:t>
    </dgm:pt>
    <dgm:pt modelId="{C4CE4564-2AA1-E146-BD21-446FA18493A2}" type="sibTrans" cxnId="{931E462F-DF69-0645-B69A-15F15A768FD2}">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9D628EAE-AEFF-9448-8D99-013D9E1D4E16}">
      <dgm:prSet phldrT="[Text]" custT="1"/>
      <dgm:spPr/>
      <dgm:t>
        <a:bodyPr/>
        <a:lstStyle/>
        <a:p>
          <a:r>
            <a:rPr lang="en-US" sz="4800" dirty="0"/>
            <a:t>Paragraph </a:t>
          </a:r>
        </a:p>
      </dgm:t>
    </dgm:pt>
    <dgm:pt modelId="{D7323CCE-B49A-8640-B4D4-D103AC313B3B}" type="parTrans" cxnId="{91810764-E171-AA48-B2D2-1F7DEA445D8B}">
      <dgm:prSet/>
      <dgm:spPr/>
      <dgm:t>
        <a:bodyPr/>
        <a:lstStyle/>
        <a:p>
          <a:endParaRPr lang="en-US" sz="1600"/>
        </a:p>
      </dgm:t>
    </dgm:pt>
    <dgm:pt modelId="{761F2EE7-CBBA-E04A-ABAF-7168F77EAD3B}" type="sibTrans" cxnId="{91810764-E171-AA48-B2D2-1F7DEA445D8B}">
      <dgm:prSet custT="1"/>
      <dgm:spPr>
        <a:solidFill>
          <a:schemeClr val="lt1">
            <a:hueOff val="0"/>
            <a:satOff val="0"/>
            <a:lumOff val="0"/>
            <a:alpha val="0"/>
          </a:schemeClr>
        </a:solidFill>
        <a:ln>
          <a:solidFill>
            <a:schemeClr val="accent1">
              <a:hueOff val="0"/>
              <a:satOff val="0"/>
              <a:lumOff val="0"/>
              <a:alpha val="0"/>
            </a:schemeClr>
          </a:solidFill>
        </a:ln>
      </dgm:spPr>
      <dgm:t>
        <a:bodyPr/>
        <a:lstStyle/>
        <a:p>
          <a:endParaRPr lang="en-US" sz="2800"/>
        </a:p>
      </dgm:t>
    </dgm:pt>
    <dgm:pt modelId="{0932A60C-E4F7-DF41-9284-B7234492F70D}" type="pres">
      <dgm:prSet presAssocID="{585C274C-2F4E-3048-B30D-F7B056B3D41E}" presName="hierChild1" presStyleCnt="0">
        <dgm:presLayoutVars>
          <dgm:orgChart val="1"/>
          <dgm:chPref val="1"/>
          <dgm:dir/>
          <dgm:animOne val="branch"/>
          <dgm:animLvl val="lvl"/>
          <dgm:resizeHandles/>
        </dgm:presLayoutVars>
      </dgm:prSet>
      <dgm:spPr/>
    </dgm:pt>
    <dgm:pt modelId="{EF0DC156-2E76-DD4F-9239-3968C854ABF1}" type="pres">
      <dgm:prSet presAssocID="{0350517C-DE60-2848-A5C1-18EF7626B697}" presName="hierRoot1" presStyleCnt="0">
        <dgm:presLayoutVars>
          <dgm:hierBranch val="init"/>
        </dgm:presLayoutVars>
      </dgm:prSet>
      <dgm:spPr/>
    </dgm:pt>
    <dgm:pt modelId="{E1DDB6DE-7DF6-3B4E-8B53-B8C027A15A59}" type="pres">
      <dgm:prSet presAssocID="{0350517C-DE60-2848-A5C1-18EF7626B697}" presName="rootComposite1" presStyleCnt="0"/>
      <dgm:spPr/>
    </dgm:pt>
    <dgm:pt modelId="{4CB017AE-E382-A34F-A94A-5B15E6C9A7AD}" type="pres">
      <dgm:prSet presAssocID="{0350517C-DE60-2848-A5C1-18EF7626B697}" presName="rootText1" presStyleLbl="node0" presStyleIdx="0" presStyleCnt="1" custScaleX="160960">
        <dgm:presLayoutVars>
          <dgm:chMax/>
          <dgm:chPref val="3"/>
        </dgm:presLayoutVars>
      </dgm:prSet>
      <dgm:spPr/>
    </dgm:pt>
    <dgm:pt modelId="{3F51D5DF-3F43-9C46-A15F-329B6500A4F2}" type="pres">
      <dgm:prSet presAssocID="{0350517C-DE60-2848-A5C1-18EF7626B697}" presName="titleText1" presStyleLbl="fgAcc0" presStyleIdx="0" presStyleCnt="1">
        <dgm:presLayoutVars>
          <dgm:chMax val="0"/>
          <dgm:chPref val="0"/>
        </dgm:presLayoutVars>
      </dgm:prSet>
      <dgm:spPr/>
    </dgm:pt>
    <dgm:pt modelId="{D11E951F-6C32-6840-9738-78111EDBD996}" type="pres">
      <dgm:prSet presAssocID="{0350517C-DE60-2848-A5C1-18EF7626B697}" presName="rootConnector1" presStyleLbl="node1" presStyleIdx="0" presStyleCnt="5"/>
      <dgm:spPr/>
    </dgm:pt>
    <dgm:pt modelId="{3D60881F-7224-5147-BABC-9CE0ABE6E8B0}" type="pres">
      <dgm:prSet presAssocID="{0350517C-DE60-2848-A5C1-18EF7626B697}" presName="hierChild2" presStyleCnt="0"/>
      <dgm:spPr/>
    </dgm:pt>
    <dgm:pt modelId="{68F32484-F621-3144-A0B4-CAF278B8913C}" type="pres">
      <dgm:prSet presAssocID="{D3236E12-8376-6B4D-AFCB-05619ED8D370}" presName="Name37" presStyleLbl="parChTrans1D2" presStyleIdx="0" presStyleCnt="2"/>
      <dgm:spPr/>
    </dgm:pt>
    <dgm:pt modelId="{E0B52F10-0CC3-5A46-B59F-BD4806AFBC34}" type="pres">
      <dgm:prSet presAssocID="{1A3741C2-4006-C445-B5EB-E7D8062C5955}" presName="hierRoot2" presStyleCnt="0">
        <dgm:presLayoutVars>
          <dgm:hierBranch val="init"/>
        </dgm:presLayoutVars>
      </dgm:prSet>
      <dgm:spPr/>
    </dgm:pt>
    <dgm:pt modelId="{D960C9F4-3CFA-394D-9389-4909650C70D2}" type="pres">
      <dgm:prSet presAssocID="{1A3741C2-4006-C445-B5EB-E7D8062C5955}" presName="rootComposite" presStyleCnt="0"/>
      <dgm:spPr/>
    </dgm:pt>
    <dgm:pt modelId="{B5A38A05-3D10-CA40-BDD1-311E456BDD67}" type="pres">
      <dgm:prSet presAssocID="{1A3741C2-4006-C445-B5EB-E7D8062C5955}" presName="rootText" presStyleLbl="node1" presStyleIdx="0" presStyleCnt="5">
        <dgm:presLayoutVars>
          <dgm:chMax/>
          <dgm:chPref val="3"/>
        </dgm:presLayoutVars>
      </dgm:prSet>
      <dgm:spPr/>
    </dgm:pt>
    <dgm:pt modelId="{649C3514-AA45-C541-89DF-BEB88EE04E12}" type="pres">
      <dgm:prSet presAssocID="{1A3741C2-4006-C445-B5EB-E7D8062C5955}" presName="titleText2" presStyleLbl="fgAcc1" presStyleIdx="0" presStyleCnt="5">
        <dgm:presLayoutVars>
          <dgm:chMax val="0"/>
          <dgm:chPref val="0"/>
        </dgm:presLayoutVars>
      </dgm:prSet>
      <dgm:spPr/>
    </dgm:pt>
    <dgm:pt modelId="{754FF96A-D8AD-A847-AC68-1296D50614A4}" type="pres">
      <dgm:prSet presAssocID="{1A3741C2-4006-C445-B5EB-E7D8062C5955}" presName="rootConnector" presStyleLbl="node2" presStyleIdx="0" presStyleCnt="0"/>
      <dgm:spPr/>
    </dgm:pt>
    <dgm:pt modelId="{D5E32F63-92D6-3143-ADBA-C3D7735017C6}" type="pres">
      <dgm:prSet presAssocID="{1A3741C2-4006-C445-B5EB-E7D8062C5955}" presName="hierChild4" presStyleCnt="0"/>
      <dgm:spPr/>
    </dgm:pt>
    <dgm:pt modelId="{3A321807-7646-2543-A0C3-9896EE84E279}" type="pres">
      <dgm:prSet presAssocID="{8EDB99DE-D18D-EB45-BD2C-8E133D9C5CD1}" presName="Name37" presStyleLbl="parChTrans1D3" presStyleIdx="0" presStyleCnt="3"/>
      <dgm:spPr/>
    </dgm:pt>
    <dgm:pt modelId="{763DEC8C-D7D0-3F40-8A34-02488440B0A9}" type="pres">
      <dgm:prSet presAssocID="{E6ABCEC1-3852-7940-817F-F3984563D04F}" presName="hierRoot2" presStyleCnt="0">
        <dgm:presLayoutVars>
          <dgm:hierBranch val="init"/>
        </dgm:presLayoutVars>
      </dgm:prSet>
      <dgm:spPr/>
    </dgm:pt>
    <dgm:pt modelId="{8F0C46AC-AC4F-084E-A2F6-28C61B5961D4}" type="pres">
      <dgm:prSet presAssocID="{E6ABCEC1-3852-7940-817F-F3984563D04F}" presName="rootComposite" presStyleCnt="0"/>
      <dgm:spPr/>
    </dgm:pt>
    <dgm:pt modelId="{EA421062-5BFE-6544-B7CA-0397A2E926FF}" type="pres">
      <dgm:prSet presAssocID="{E6ABCEC1-3852-7940-817F-F3984563D04F}" presName="rootText" presStyleLbl="node1" presStyleIdx="1" presStyleCnt="5">
        <dgm:presLayoutVars>
          <dgm:chMax/>
          <dgm:chPref val="3"/>
        </dgm:presLayoutVars>
      </dgm:prSet>
      <dgm:spPr/>
    </dgm:pt>
    <dgm:pt modelId="{6D7C01DE-D45C-024F-AE2E-67AD5C4ABBF2}" type="pres">
      <dgm:prSet presAssocID="{E6ABCEC1-3852-7940-817F-F3984563D04F}" presName="titleText2" presStyleLbl="fgAcc1" presStyleIdx="1" presStyleCnt="5">
        <dgm:presLayoutVars>
          <dgm:chMax val="0"/>
          <dgm:chPref val="0"/>
        </dgm:presLayoutVars>
      </dgm:prSet>
      <dgm:spPr/>
    </dgm:pt>
    <dgm:pt modelId="{C7C38E60-22FA-D240-81F7-3554C8968917}" type="pres">
      <dgm:prSet presAssocID="{E6ABCEC1-3852-7940-817F-F3984563D04F}" presName="rootConnector" presStyleLbl="node3" presStyleIdx="0" presStyleCnt="0"/>
      <dgm:spPr/>
    </dgm:pt>
    <dgm:pt modelId="{783A5540-1677-5C4F-AC62-D9A7A4875131}" type="pres">
      <dgm:prSet presAssocID="{E6ABCEC1-3852-7940-817F-F3984563D04F}" presName="hierChild4" presStyleCnt="0"/>
      <dgm:spPr/>
    </dgm:pt>
    <dgm:pt modelId="{0347AED4-972B-0649-8F3B-E92DE6FDC11D}" type="pres">
      <dgm:prSet presAssocID="{E6ABCEC1-3852-7940-817F-F3984563D04F}" presName="hierChild5" presStyleCnt="0"/>
      <dgm:spPr/>
    </dgm:pt>
    <dgm:pt modelId="{F17F8F41-C9E7-764B-936D-2A661F1E61C5}" type="pres">
      <dgm:prSet presAssocID="{1A3741C2-4006-C445-B5EB-E7D8062C5955}" presName="hierChild5" presStyleCnt="0"/>
      <dgm:spPr/>
    </dgm:pt>
    <dgm:pt modelId="{59756BA0-87C0-254C-B6BF-7FF24DAE2082}" type="pres">
      <dgm:prSet presAssocID="{50A9CEAA-3509-A147-998D-43C544D78494}" presName="Name37" presStyleLbl="parChTrans1D2" presStyleIdx="1" presStyleCnt="2"/>
      <dgm:spPr/>
    </dgm:pt>
    <dgm:pt modelId="{D91142F3-BC5F-CD44-B909-9D5CF5992B84}" type="pres">
      <dgm:prSet presAssocID="{43A4166A-934C-184E-8C21-7E58B4C1F223}" presName="hierRoot2" presStyleCnt="0">
        <dgm:presLayoutVars>
          <dgm:hierBranch val="init"/>
        </dgm:presLayoutVars>
      </dgm:prSet>
      <dgm:spPr/>
    </dgm:pt>
    <dgm:pt modelId="{D8C5818B-5D50-2C47-97F2-B5592526FF6E}" type="pres">
      <dgm:prSet presAssocID="{43A4166A-934C-184E-8C21-7E58B4C1F223}" presName="rootComposite" presStyleCnt="0"/>
      <dgm:spPr/>
    </dgm:pt>
    <dgm:pt modelId="{44EA14CC-6096-1647-9543-E73E5BE8E9D7}" type="pres">
      <dgm:prSet presAssocID="{43A4166A-934C-184E-8C21-7E58B4C1F223}" presName="rootText" presStyleLbl="node1" presStyleIdx="2" presStyleCnt="5">
        <dgm:presLayoutVars>
          <dgm:chMax/>
          <dgm:chPref val="3"/>
        </dgm:presLayoutVars>
      </dgm:prSet>
      <dgm:spPr/>
    </dgm:pt>
    <dgm:pt modelId="{96B354C6-A724-E44A-917C-8E743F2E9529}" type="pres">
      <dgm:prSet presAssocID="{43A4166A-934C-184E-8C21-7E58B4C1F223}" presName="titleText2" presStyleLbl="fgAcc1" presStyleIdx="2" presStyleCnt="5">
        <dgm:presLayoutVars>
          <dgm:chMax val="0"/>
          <dgm:chPref val="0"/>
        </dgm:presLayoutVars>
      </dgm:prSet>
      <dgm:spPr/>
    </dgm:pt>
    <dgm:pt modelId="{428DD763-4A42-3247-B07B-130705FC6A46}" type="pres">
      <dgm:prSet presAssocID="{43A4166A-934C-184E-8C21-7E58B4C1F223}" presName="rootConnector" presStyleLbl="node2" presStyleIdx="0" presStyleCnt="0"/>
      <dgm:spPr/>
    </dgm:pt>
    <dgm:pt modelId="{5D50E42E-DEF1-A448-ADBE-8E929CD80C3A}" type="pres">
      <dgm:prSet presAssocID="{43A4166A-934C-184E-8C21-7E58B4C1F223}" presName="hierChild4" presStyleCnt="0"/>
      <dgm:spPr/>
    </dgm:pt>
    <dgm:pt modelId="{80FB478C-6B8A-754A-8BAA-07096D1C891E}" type="pres">
      <dgm:prSet presAssocID="{1348A1D8-6A3C-1448-AEC5-403F3BA9AF74}" presName="Name37" presStyleLbl="parChTrans1D3" presStyleIdx="1" presStyleCnt="3"/>
      <dgm:spPr/>
    </dgm:pt>
    <dgm:pt modelId="{30698BB6-F6DC-D643-BEB7-548752BCC207}" type="pres">
      <dgm:prSet presAssocID="{31209276-181C-CA4C-A5C7-BC3F8D906CEC}" presName="hierRoot2" presStyleCnt="0">
        <dgm:presLayoutVars>
          <dgm:hierBranch val="init"/>
        </dgm:presLayoutVars>
      </dgm:prSet>
      <dgm:spPr/>
    </dgm:pt>
    <dgm:pt modelId="{0E51DFBC-2442-4845-8BF5-2DD0CA5BAEB2}" type="pres">
      <dgm:prSet presAssocID="{31209276-181C-CA4C-A5C7-BC3F8D906CEC}" presName="rootComposite" presStyleCnt="0"/>
      <dgm:spPr/>
    </dgm:pt>
    <dgm:pt modelId="{176B1D88-296F-2347-BCE1-87AC0A7AC615}" type="pres">
      <dgm:prSet presAssocID="{31209276-181C-CA4C-A5C7-BC3F8D906CEC}" presName="rootText" presStyleLbl="node1" presStyleIdx="3" presStyleCnt="5">
        <dgm:presLayoutVars>
          <dgm:chMax/>
          <dgm:chPref val="3"/>
        </dgm:presLayoutVars>
      </dgm:prSet>
      <dgm:spPr/>
    </dgm:pt>
    <dgm:pt modelId="{60AC395D-5AD2-1F49-A488-AC7D1046C947}" type="pres">
      <dgm:prSet presAssocID="{31209276-181C-CA4C-A5C7-BC3F8D906CEC}" presName="titleText2" presStyleLbl="fgAcc1" presStyleIdx="3" presStyleCnt="5">
        <dgm:presLayoutVars>
          <dgm:chMax val="0"/>
          <dgm:chPref val="0"/>
        </dgm:presLayoutVars>
      </dgm:prSet>
      <dgm:spPr/>
    </dgm:pt>
    <dgm:pt modelId="{6E9B3069-680D-EF46-92A0-78C1F2578594}" type="pres">
      <dgm:prSet presAssocID="{31209276-181C-CA4C-A5C7-BC3F8D906CEC}" presName="rootConnector" presStyleLbl="node3" presStyleIdx="0" presStyleCnt="0"/>
      <dgm:spPr/>
    </dgm:pt>
    <dgm:pt modelId="{8D5C6A3E-FF5C-224A-947E-6ED2A347EF66}" type="pres">
      <dgm:prSet presAssocID="{31209276-181C-CA4C-A5C7-BC3F8D906CEC}" presName="hierChild4" presStyleCnt="0"/>
      <dgm:spPr/>
    </dgm:pt>
    <dgm:pt modelId="{23748890-ADF3-E742-986E-5C8BAE47CE48}" type="pres">
      <dgm:prSet presAssocID="{31209276-181C-CA4C-A5C7-BC3F8D906CEC}" presName="hierChild5" presStyleCnt="0"/>
      <dgm:spPr/>
    </dgm:pt>
    <dgm:pt modelId="{727E6613-0F30-5D4B-9252-E0DF7AEE2FA2}" type="pres">
      <dgm:prSet presAssocID="{D7323CCE-B49A-8640-B4D4-D103AC313B3B}" presName="Name37" presStyleLbl="parChTrans1D3" presStyleIdx="2" presStyleCnt="3"/>
      <dgm:spPr/>
    </dgm:pt>
    <dgm:pt modelId="{17A79A9A-8C4C-B441-AEF9-82341FD13214}" type="pres">
      <dgm:prSet presAssocID="{9D628EAE-AEFF-9448-8D99-013D9E1D4E16}" presName="hierRoot2" presStyleCnt="0">
        <dgm:presLayoutVars>
          <dgm:hierBranch val="init"/>
        </dgm:presLayoutVars>
      </dgm:prSet>
      <dgm:spPr/>
    </dgm:pt>
    <dgm:pt modelId="{2869E630-6D30-A14F-A56C-31510AE11E44}" type="pres">
      <dgm:prSet presAssocID="{9D628EAE-AEFF-9448-8D99-013D9E1D4E16}" presName="rootComposite" presStyleCnt="0"/>
      <dgm:spPr/>
    </dgm:pt>
    <dgm:pt modelId="{8B2829DE-C189-7C47-A3D6-6379C103FFF7}" type="pres">
      <dgm:prSet presAssocID="{9D628EAE-AEFF-9448-8D99-013D9E1D4E16}" presName="rootText" presStyleLbl="node1" presStyleIdx="4" presStyleCnt="5">
        <dgm:presLayoutVars>
          <dgm:chMax/>
          <dgm:chPref val="3"/>
        </dgm:presLayoutVars>
      </dgm:prSet>
      <dgm:spPr/>
    </dgm:pt>
    <dgm:pt modelId="{7E520F6D-F43B-484C-BCAE-2F57C10715BB}" type="pres">
      <dgm:prSet presAssocID="{9D628EAE-AEFF-9448-8D99-013D9E1D4E16}" presName="titleText2" presStyleLbl="fgAcc1" presStyleIdx="4" presStyleCnt="5">
        <dgm:presLayoutVars>
          <dgm:chMax val="0"/>
          <dgm:chPref val="0"/>
        </dgm:presLayoutVars>
      </dgm:prSet>
      <dgm:spPr/>
    </dgm:pt>
    <dgm:pt modelId="{DA053354-3ADD-B34D-9D0D-48C2FF3814F6}" type="pres">
      <dgm:prSet presAssocID="{9D628EAE-AEFF-9448-8D99-013D9E1D4E16}" presName="rootConnector" presStyleLbl="node3" presStyleIdx="0" presStyleCnt="0"/>
      <dgm:spPr/>
    </dgm:pt>
    <dgm:pt modelId="{732CD041-DD58-5F4A-8736-EF5EA9A9187A}" type="pres">
      <dgm:prSet presAssocID="{9D628EAE-AEFF-9448-8D99-013D9E1D4E16}" presName="hierChild4" presStyleCnt="0"/>
      <dgm:spPr/>
    </dgm:pt>
    <dgm:pt modelId="{B13BDA38-0FC7-2644-B4C5-242E8FB1DA27}" type="pres">
      <dgm:prSet presAssocID="{9D628EAE-AEFF-9448-8D99-013D9E1D4E16}" presName="hierChild5" presStyleCnt="0"/>
      <dgm:spPr/>
    </dgm:pt>
    <dgm:pt modelId="{3264EE85-D29B-4949-8C8E-BC176B24419D}" type="pres">
      <dgm:prSet presAssocID="{43A4166A-934C-184E-8C21-7E58B4C1F223}" presName="hierChild5" presStyleCnt="0"/>
      <dgm:spPr/>
    </dgm:pt>
    <dgm:pt modelId="{CD57AB41-0091-FB49-8618-AD69A06D4620}" type="pres">
      <dgm:prSet presAssocID="{0350517C-DE60-2848-A5C1-18EF7626B697}" presName="hierChild3" presStyleCnt="0"/>
      <dgm:spPr/>
    </dgm:pt>
  </dgm:ptLst>
  <dgm:cxnLst>
    <dgm:cxn modelId="{98E41121-9725-8F4B-9AC9-6BBC2EE7C50C}" srcId="{585C274C-2F4E-3048-B30D-F7B056B3D41E}" destId="{0350517C-DE60-2848-A5C1-18EF7626B697}" srcOrd="0" destOrd="0" parTransId="{9E2EF9C6-92D9-8042-81C6-9D28E3FEA5F4}" sibTransId="{73DED9FC-F9C4-C04F-9E6D-D6EA64C85B44}"/>
    <dgm:cxn modelId="{B10A492C-E788-B948-B55A-4D1ACD926E55}" type="presOf" srcId="{1A3741C2-4006-C445-B5EB-E7D8062C5955}" destId="{B5A38A05-3D10-CA40-BDD1-311E456BDD67}" srcOrd="0" destOrd="0" presId="urn:microsoft.com/office/officeart/2008/layout/NameandTitleOrganizationalChart"/>
    <dgm:cxn modelId="{931E462F-DF69-0645-B69A-15F15A768FD2}" srcId="{43A4166A-934C-184E-8C21-7E58B4C1F223}" destId="{31209276-181C-CA4C-A5C7-BC3F8D906CEC}" srcOrd="0" destOrd="0" parTransId="{1348A1D8-6A3C-1448-AEC5-403F3BA9AF74}" sibTransId="{C4CE4564-2AA1-E146-BD21-446FA18493A2}"/>
    <dgm:cxn modelId="{D259DE32-ECDE-AC4E-8B87-ED8A06F6347B}" type="presOf" srcId="{1A3741C2-4006-C445-B5EB-E7D8062C5955}" destId="{754FF96A-D8AD-A847-AC68-1296D50614A4}" srcOrd="1" destOrd="0" presId="urn:microsoft.com/office/officeart/2008/layout/NameandTitleOrganizationalChart"/>
    <dgm:cxn modelId="{E8CA4136-E5AB-DC43-B2A7-91542D83D8FE}" type="presOf" srcId="{9D628EAE-AEFF-9448-8D99-013D9E1D4E16}" destId="{8B2829DE-C189-7C47-A3D6-6379C103FFF7}" srcOrd="0" destOrd="0" presId="urn:microsoft.com/office/officeart/2008/layout/NameandTitleOrganizationalChart"/>
    <dgm:cxn modelId="{9A85F73C-B445-664D-9C1D-896A5D3B3A4E}" type="presOf" srcId="{D3236E12-8376-6B4D-AFCB-05619ED8D370}" destId="{68F32484-F621-3144-A0B4-CAF278B8913C}" srcOrd="0" destOrd="0" presId="urn:microsoft.com/office/officeart/2008/layout/NameandTitleOrganizationalChart"/>
    <dgm:cxn modelId="{80859E47-8775-1045-A075-59B84B5B6BCC}" type="presOf" srcId="{0350517C-DE60-2848-A5C1-18EF7626B697}" destId="{4CB017AE-E382-A34F-A94A-5B15E6C9A7AD}" srcOrd="0" destOrd="0" presId="urn:microsoft.com/office/officeart/2008/layout/NameandTitleOrganizationalChart"/>
    <dgm:cxn modelId="{22F85250-BCE6-6E40-8A33-AC20C0EC7CE7}" type="presOf" srcId="{48657BCD-7CF3-E44E-AB67-1F1C31D98F39}" destId="{6D7C01DE-D45C-024F-AE2E-67AD5C4ABBF2}" srcOrd="0" destOrd="0" presId="urn:microsoft.com/office/officeart/2008/layout/NameandTitleOrganizationalChart"/>
    <dgm:cxn modelId="{3663A655-6599-D243-8153-109A083FF406}" type="presOf" srcId="{D7323CCE-B49A-8640-B4D4-D103AC313B3B}" destId="{727E6613-0F30-5D4B-9252-E0DF7AEE2FA2}" srcOrd="0" destOrd="0" presId="urn:microsoft.com/office/officeart/2008/layout/NameandTitleOrganizationalChart"/>
    <dgm:cxn modelId="{91810764-E171-AA48-B2D2-1F7DEA445D8B}" srcId="{43A4166A-934C-184E-8C21-7E58B4C1F223}" destId="{9D628EAE-AEFF-9448-8D99-013D9E1D4E16}" srcOrd="1" destOrd="0" parTransId="{D7323CCE-B49A-8640-B4D4-D103AC313B3B}" sibTransId="{761F2EE7-CBBA-E04A-ABAF-7168F77EAD3B}"/>
    <dgm:cxn modelId="{4E033165-73E6-5742-89FC-18EC195A8814}" type="presOf" srcId="{E6ABCEC1-3852-7940-817F-F3984563D04F}" destId="{C7C38E60-22FA-D240-81F7-3554C8968917}" srcOrd="1" destOrd="0" presId="urn:microsoft.com/office/officeart/2008/layout/NameandTitleOrganizationalChart"/>
    <dgm:cxn modelId="{F7319965-88E0-634A-B5FD-1AFC28767410}" type="presOf" srcId="{E6ABCEC1-3852-7940-817F-F3984563D04F}" destId="{EA421062-5BFE-6544-B7CA-0397A2E926FF}" srcOrd="0" destOrd="0" presId="urn:microsoft.com/office/officeart/2008/layout/NameandTitleOrganizationalChart"/>
    <dgm:cxn modelId="{D2D4026F-6B54-9C4A-8D3A-B91F7CD43573}" srcId="{1A3741C2-4006-C445-B5EB-E7D8062C5955}" destId="{E6ABCEC1-3852-7940-817F-F3984563D04F}" srcOrd="0" destOrd="0" parTransId="{8EDB99DE-D18D-EB45-BD2C-8E133D9C5CD1}" sibTransId="{48657BCD-7CF3-E44E-AB67-1F1C31D98F39}"/>
    <dgm:cxn modelId="{E2E67C77-2F85-3546-A56B-B55BAA034340}" type="presOf" srcId="{73DED9FC-F9C4-C04F-9E6D-D6EA64C85B44}" destId="{3F51D5DF-3F43-9C46-A15F-329B6500A4F2}" srcOrd="0" destOrd="0" presId="urn:microsoft.com/office/officeart/2008/layout/NameandTitleOrganizationalChart"/>
    <dgm:cxn modelId="{1980F47C-0059-5F49-A6F6-5B33443FA4A6}" type="presOf" srcId="{43A4166A-934C-184E-8C21-7E58B4C1F223}" destId="{44EA14CC-6096-1647-9543-E73E5BE8E9D7}" srcOrd="0" destOrd="0" presId="urn:microsoft.com/office/officeart/2008/layout/NameandTitleOrganizationalChart"/>
    <dgm:cxn modelId="{8FDDC783-B362-D945-8F6F-8F1CBAB77C04}" type="presOf" srcId="{761F2EE7-CBBA-E04A-ABAF-7168F77EAD3B}" destId="{7E520F6D-F43B-484C-BCAE-2F57C10715BB}" srcOrd="0" destOrd="0" presId="urn:microsoft.com/office/officeart/2008/layout/NameandTitleOrganizationalChart"/>
    <dgm:cxn modelId="{0E7E9F85-BCFA-9444-AC3F-F9953FACC107}" type="presOf" srcId="{50EB79DB-E2BE-5E4F-AB76-F44D97989D92}" destId="{649C3514-AA45-C541-89DF-BEB88EE04E12}" srcOrd="0" destOrd="0" presId="urn:microsoft.com/office/officeart/2008/layout/NameandTitleOrganizationalChart"/>
    <dgm:cxn modelId="{FE4C6386-DBAE-8143-B18F-D7F766126AD5}" srcId="{0350517C-DE60-2848-A5C1-18EF7626B697}" destId="{1A3741C2-4006-C445-B5EB-E7D8062C5955}" srcOrd="0" destOrd="0" parTransId="{D3236E12-8376-6B4D-AFCB-05619ED8D370}" sibTransId="{50EB79DB-E2BE-5E4F-AB76-F44D97989D92}"/>
    <dgm:cxn modelId="{4228FB94-1E51-F34E-B039-8C2E0FA4E73F}" srcId="{0350517C-DE60-2848-A5C1-18EF7626B697}" destId="{43A4166A-934C-184E-8C21-7E58B4C1F223}" srcOrd="1" destOrd="0" parTransId="{50A9CEAA-3509-A147-998D-43C544D78494}" sibTransId="{9079EFD7-3256-E54D-8D54-6878BAC06BD9}"/>
    <dgm:cxn modelId="{3D064095-20E8-D44E-9E1A-DCE13DEF4700}" type="presOf" srcId="{9079EFD7-3256-E54D-8D54-6878BAC06BD9}" destId="{96B354C6-A724-E44A-917C-8E743F2E9529}" srcOrd="0" destOrd="0" presId="urn:microsoft.com/office/officeart/2008/layout/NameandTitleOrganizationalChart"/>
    <dgm:cxn modelId="{FBF97A95-89BE-E744-96B0-C522171FBFA6}" type="presOf" srcId="{C4CE4564-2AA1-E146-BD21-446FA18493A2}" destId="{60AC395D-5AD2-1F49-A488-AC7D1046C947}" srcOrd="0" destOrd="0" presId="urn:microsoft.com/office/officeart/2008/layout/NameandTitleOrganizationalChart"/>
    <dgm:cxn modelId="{7957B398-8E4F-5649-833A-2FD7818B4DE1}" type="presOf" srcId="{1348A1D8-6A3C-1448-AEC5-403F3BA9AF74}" destId="{80FB478C-6B8A-754A-8BAA-07096D1C891E}" srcOrd="0" destOrd="0" presId="urn:microsoft.com/office/officeart/2008/layout/NameandTitleOrganizationalChart"/>
    <dgm:cxn modelId="{84C95DA3-8A29-A846-BA6A-612ADCDC215D}" type="presOf" srcId="{31209276-181C-CA4C-A5C7-BC3F8D906CEC}" destId="{176B1D88-296F-2347-BCE1-87AC0A7AC615}" srcOrd="0" destOrd="0" presId="urn:microsoft.com/office/officeart/2008/layout/NameandTitleOrganizationalChart"/>
    <dgm:cxn modelId="{58A65FBF-8591-4B4D-A064-851E6DB2E3CA}" type="presOf" srcId="{8EDB99DE-D18D-EB45-BD2C-8E133D9C5CD1}" destId="{3A321807-7646-2543-A0C3-9896EE84E279}" srcOrd="0" destOrd="0" presId="urn:microsoft.com/office/officeart/2008/layout/NameandTitleOrganizationalChart"/>
    <dgm:cxn modelId="{AB747BBF-8F55-0348-92F9-4951BDB36B87}" type="presOf" srcId="{43A4166A-934C-184E-8C21-7E58B4C1F223}" destId="{428DD763-4A42-3247-B07B-130705FC6A46}" srcOrd="1" destOrd="0" presId="urn:microsoft.com/office/officeart/2008/layout/NameandTitleOrganizationalChart"/>
    <dgm:cxn modelId="{2DCD76CA-484A-D243-B828-5CAD37B78F57}" type="presOf" srcId="{50A9CEAA-3509-A147-998D-43C544D78494}" destId="{59756BA0-87C0-254C-B6BF-7FF24DAE2082}" srcOrd="0" destOrd="0" presId="urn:microsoft.com/office/officeart/2008/layout/NameandTitleOrganizationalChart"/>
    <dgm:cxn modelId="{645FD8CC-FAD3-9F45-AAEC-306DB30B08F3}" type="presOf" srcId="{585C274C-2F4E-3048-B30D-F7B056B3D41E}" destId="{0932A60C-E4F7-DF41-9284-B7234492F70D}" srcOrd="0" destOrd="0" presId="urn:microsoft.com/office/officeart/2008/layout/NameandTitleOrganizationalChart"/>
    <dgm:cxn modelId="{530DEFD2-4E47-C845-8774-C336C11D8268}" type="presOf" srcId="{31209276-181C-CA4C-A5C7-BC3F8D906CEC}" destId="{6E9B3069-680D-EF46-92A0-78C1F2578594}" srcOrd="1" destOrd="0" presId="urn:microsoft.com/office/officeart/2008/layout/NameandTitleOrganizationalChart"/>
    <dgm:cxn modelId="{F2B548F0-89D5-B547-8292-6F7784D94BA4}" type="presOf" srcId="{0350517C-DE60-2848-A5C1-18EF7626B697}" destId="{D11E951F-6C32-6840-9738-78111EDBD996}" srcOrd="1" destOrd="0" presId="urn:microsoft.com/office/officeart/2008/layout/NameandTitleOrganizationalChart"/>
    <dgm:cxn modelId="{C48DBFF2-4DEF-0C45-A7CA-4DF9A8B5AF76}" type="presOf" srcId="{9D628EAE-AEFF-9448-8D99-013D9E1D4E16}" destId="{DA053354-3ADD-B34D-9D0D-48C2FF3814F6}" srcOrd="1" destOrd="0" presId="urn:microsoft.com/office/officeart/2008/layout/NameandTitleOrganizationalChart"/>
    <dgm:cxn modelId="{E222B84E-7893-7043-80F5-39B0DA502F81}" type="presParOf" srcId="{0932A60C-E4F7-DF41-9284-B7234492F70D}" destId="{EF0DC156-2E76-DD4F-9239-3968C854ABF1}" srcOrd="0" destOrd="0" presId="urn:microsoft.com/office/officeart/2008/layout/NameandTitleOrganizationalChart"/>
    <dgm:cxn modelId="{1A3FD0C7-8938-3343-8C01-CC6B423D1F0F}" type="presParOf" srcId="{EF0DC156-2E76-DD4F-9239-3968C854ABF1}" destId="{E1DDB6DE-7DF6-3B4E-8B53-B8C027A15A59}" srcOrd="0" destOrd="0" presId="urn:microsoft.com/office/officeart/2008/layout/NameandTitleOrganizationalChart"/>
    <dgm:cxn modelId="{62BB471F-B428-AC40-B62A-8DDBB90C5FCE}" type="presParOf" srcId="{E1DDB6DE-7DF6-3B4E-8B53-B8C027A15A59}" destId="{4CB017AE-E382-A34F-A94A-5B15E6C9A7AD}" srcOrd="0" destOrd="0" presId="urn:microsoft.com/office/officeart/2008/layout/NameandTitleOrganizationalChart"/>
    <dgm:cxn modelId="{71E3F2F5-ED9F-2F45-A58B-A5AB781A43DC}" type="presParOf" srcId="{E1DDB6DE-7DF6-3B4E-8B53-B8C027A15A59}" destId="{3F51D5DF-3F43-9C46-A15F-329B6500A4F2}" srcOrd="1" destOrd="0" presId="urn:microsoft.com/office/officeart/2008/layout/NameandTitleOrganizationalChart"/>
    <dgm:cxn modelId="{9E8399D5-6F5A-814D-A6B1-2A7FC772228A}" type="presParOf" srcId="{E1DDB6DE-7DF6-3B4E-8B53-B8C027A15A59}" destId="{D11E951F-6C32-6840-9738-78111EDBD996}" srcOrd="2" destOrd="0" presId="urn:microsoft.com/office/officeart/2008/layout/NameandTitleOrganizationalChart"/>
    <dgm:cxn modelId="{7E8FE868-3AA5-7B49-9A0E-5E94407629B9}" type="presParOf" srcId="{EF0DC156-2E76-DD4F-9239-3968C854ABF1}" destId="{3D60881F-7224-5147-BABC-9CE0ABE6E8B0}" srcOrd="1" destOrd="0" presId="urn:microsoft.com/office/officeart/2008/layout/NameandTitleOrganizationalChart"/>
    <dgm:cxn modelId="{6AA52EBD-8020-264F-9696-46E831D3C6E5}" type="presParOf" srcId="{3D60881F-7224-5147-BABC-9CE0ABE6E8B0}" destId="{68F32484-F621-3144-A0B4-CAF278B8913C}" srcOrd="0" destOrd="0" presId="urn:microsoft.com/office/officeart/2008/layout/NameandTitleOrganizationalChart"/>
    <dgm:cxn modelId="{B6FDECEF-357D-8249-9F12-F5CC2CCB74F3}" type="presParOf" srcId="{3D60881F-7224-5147-BABC-9CE0ABE6E8B0}" destId="{E0B52F10-0CC3-5A46-B59F-BD4806AFBC34}" srcOrd="1" destOrd="0" presId="urn:microsoft.com/office/officeart/2008/layout/NameandTitleOrganizationalChart"/>
    <dgm:cxn modelId="{B250FFA5-CB5C-8644-BEF8-810FA536B8D3}" type="presParOf" srcId="{E0B52F10-0CC3-5A46-B59F-BD4806AFBC34}" destId="{D960C9F4-3CFA-394D-9389-4909650C70D2}" srcOrd="0" destOrd="0" presId="urn:microsoft.com/office/officeart/2008/layout/NameandTitleOrganizationalChart"/>
    <dgm:cxn modelId="{9475B022-0CD2-254D-8828-64AF5034EAA3}" type="presParOf" srcId="{D960C9F4-3CFA-394D-9389-4909650C70D2}" destId="{B5A38A05-3D10-CA40-BDD1-311E456BDD67}" srcOrd="0" destOrd="0" presId="urn:microsoft.com/office/officeart/2008/layout/NameandTitleOrganizationalChart"/>
    <dgm:cxn modelId="{8C4827D8-37AA-F244-BFA7-C2ABE767053B}" type="presParOf" srcId="{D960C9F4-3CFA-394D-9389-4909650C70D2}" destId="{649C3514-AA45-C541-89DF-BEB88EE04E12}" srcOrd="1" destOrd="0" presId="urn:microsoft.com/office/officeart/2008/layout/NameandTitleOrganizationalChart"/>
    <dgm:cxn modelId="{DD8E7801-6F44-FB43-8377-DA1A4AB0E6D7}" type="presParOf" srcId="{D960C9F4-3CFA-394D-9389-4909650C70D2}" destId="{754FF96A-D8AD-A847-AC68-1296D50614A4}" srcOrd="2" destOrd="0" presId="urn:microsoft.com/office/officeart/2008/layout/NameandTitleOrganizationalChart"/>
    <dgm:cxn modelId="{FA16045C-792A-854F-993A-7806442A5AD7}" type="presParOf" srcId="{E0B52F10-0CC3-5A46-B59F-BD4806AFBC34}" destId="{D5E32F63-92D6-3143-ADBA-C3D7735017C6}" srcOrd="1" destOrd="0" presId="urn:microsoft.com/office/officeart/2008/layout/NameandTitleOrganizationalChart"/>
    <dgm:cxn modelId="{E0C1F12F-876E-0C48-A3C7-BF71A76A7CEE}" type="presParOf" srcId="{D5E32F63-92D6-3143-ADBA-C3D7735017C6}" destId="{3A321807-7646-2543-A0C3-9896EE84E279}" srcOrd="0" destOrd="0" presId="urn:microsoft.com/office/officeart/2008/layout/NameandTitleOrganizationalChart"/>
    <dgm:cxn modelId="{FA305645-6DB3-0E4E-AFAA-D6EE30906CDB}" type="presParOf" srcId="{D5E32F63-92D6-3143-ADBA-C3D7735017C6}" destId="{763DEC8C-D7D0-3F40-8A34-02488440B0A9}" srcOrd="1" destOrd="0" presId="urn:microsoft.com/office/officeart/2008/layout/NameandTitleOrganizationalChart"/>
    <dgm:cxn modelId="{8CD77038-04E1-8840-8A7D-DACF7D2B2B0F}" type="presParOf" srcId="{763DEC8C-D7D0-3F40-8A34-02488440B0A9}" destId="{8F0C46AC-AC4F-084E-A2F6-28C61B5961D4}" srcOrd="0" destOrd="0" presId="urn:microsoft.com/office/officeart/2008/layout/NameandTitleOrganizationalChart"/>
    <dgm:cxn modelId="{D3C9DE70-CE65-9D49-AF59-FEDD6F44FFC7}" type="presParOf" srcId="{8F0C46AC-AC4F-084E-A2F6-28C61B5961D4}" destId="{EA421062-5BFE-6544-B7CA-0397A2E926FF}" srcOrd="0" destOrd="0" presId="urn:microsoft.com/office/officeart/2008/layout/NameandTitleOrganizationalChart"/>
    <dgm:cxn modelId="{CF4FE224-0EEE-5B44-A466-729E79C5F0A2}" type="presParOf" srcId="{8F0C46AC-AC4F-084E-A2F6-28C61B5961D4}" destId="{6D7C01DE-D45C-024F-AE2E-67AD5C4ABBF2}" srcOrd="1" destOrd="0" presId="urn:microsoft.com/office/officeart/2008/layout/NameandTitleOrganizationalChart"/>
    <dgm:cxn modelId="{C4CFC095-ED68-1B42-94C9-2E1BF3A46EEA}" type="presParOf" srcId="{8F0C46AC-AC4F-084E-A2F6-28C61B5961D4}" destId="{C7C38E60-22FA-D240-81F7-3554C8968917}" srcOrd="2" destOrd="0" presId="urn:microsoft.com/office/officeart/2008/layout/NameandTitleOrganizationalChart"/>
    <dgm:cxn modelId="{508061FA-72DF-AC45-A1FF-CEB6412D5BE9}" type="presParOf" srcId="{763DEC8C-D7D0-3F40-8A34-02488440B0A9}" destId="{783A5540-1677-5C4F-AC62-D9A7A4875131}" srcOrd="1" destOrd="0" presId="urn:microsoft.com/office/officeart/2008/layout/NameandTitleOrganizationalChart"/>
    <dgm:cxn modelId="{69DC70F2-BFDF-0D40-A537-8B26EBB78367}" type="presParOf" srcId="{763DEC8C-D7D0-3F40-8A34-02488440B0A9}" destId="{0347AED4-972B-0649-8F3B-E92DE6FDC11D}" srcOrd="2" destOrd="0" presId="urn:microsoft.com/office/officeart/2008/layout/NameandTitleOrganizationalChart"/>
    <dgm:cxn modelId="{F0B755FF-C8D5-A645-B482-C28AA70A2C2A}" type="presParOf" srcId="{E0B52F10-0CC3-5A46-B59F-BD4806AFBC34}" destId="{F17F8F41-C9E7-764B-936D-2A661F1E61C5}" srcOrd="2" destOrd="0" presId="urn:microsoft.com/office/officeart/2008/layout/NameandTitleOrganizationalChart"/>
    <dgm:cxn modelId="{969BC873-2919-4347-8415-497B41DAEFCD}" type="presParOf" srcId="{3D60881F-7224-5147-BABC-9CE0ABE6E8B0}" destId="{59756BA0-87C0-254C-B6BF-7FF24DAE2082}" srcOrd="2" destOrd="0" presId="urn:microsoft.com/office/officeart/2008/layout/NameandTitleOrganizationalChart"/>
    <dgm:cxn modelId="{EBF560B7-A7DF-FF49-B919-F01D59C1A289}" type="presParOf" srcId="{3D60881F-7224-5147-BABC-9CE0ABE6E8B0}" destId="{D91142F3-BC5F-CD44-B909-9D5CF5992B84}" srcOrd="3" destOrd="0" presId="urn:microsoft.com/office/officeart/2008/layout/NameandTitleOrganizationalChart"/>
    <dgm:cxn modelId="{A8B849BD-5FF5-FC4A-99F9-7DFD2286A5A2}" type="presParOf" srcId="{D91142F3-BC5F-CD44-B909-9D5CF5992B84}" destId="{D8C5818B-5D50-2C47-97F2-B5592526FF6E}" srcOrd="0" destOrd="0" presId="urn:microsoft.com/office/officeart/2008/layout/NameandTitleOrganizationalChart"/>
    <dgm:cxn modelId="{A2B3110E-03C8-BC42-8AB4-8932D437CB08}" type="presParOf" srcId="{D8C5818B-5D50-2C47-97F2-B5592526FF6E}" destId="{44EA14CC-6096-1647-9543-E73E5BE8E9D7}" srcOrd="0" destOrd="0" presId="urn:microsoft.com/office/officeart/2008/layout/NameandTitleOrganizationalChart"/>
    <dgm:cxn modelId="{12B35A1B-4095-624F-8E26-A4AF7BA29396}" type="presParOf" srcId="{D8C5818B-5D50-2C47-97F2-B5592526FF6E}" destId="{96B354C6-A724-E44A-917C-8E743F2E9529}" srcOrd="1" destOrd="0" presId="urn:microsoft.com/office/officeart/2008/layout/NameandTitleOrganizationalChart"/>
    <dgm:cxn modelId="{1C83D16A-E792-694F-B973-184A0CE30195}" type="presParOf" srcId="{D8C5818B-5D50-2C47-97F2-B5592526FF6E}" destId="{428DD763-4A42-3247-B07B-130705FC6A46}" srcOrd="2" destOrd="0" presId="urn:microsoft.com/office/officeart/2008/layout/NameandTitleOrganizationalChart"/>
    <dgm:cxn modelId="{E7B52FE6-E2BE-3340-B727-CD384B63E242}" type="presParOf" srcId="{D91142F3-BC5F-CD44-B909-9D5CF5992B84}" destId="{5D50E42E-DEF1-A448-ADBE-8E929CD80C3A}" srcOrd="1" destOrd="0" presId="urn:microsoft.com/office/officeart/2008/layout/NameandTitleOrganizationalChart"/>
    <dgm:cxn modelId="{8ED931FC-53C0-E74B-803C-84645AC37B99}" type="presParOf" srcId="{5D50E42E-DEF1-A448-ADBE-8E929CD80C3A}" destId="{80FB478C-6B8A-754A-8BAA-07096D1C891E}" srcOrd="0" destOrd="0" presId="urn:microsoft.com/office/officeart/2008/layout/NameandTitleOrganizationalChart"/>
    <dgm:cxn modelId="{899FC443-6E02-6446-B9DD-DC25D45300EE}" type="presParOf" srcId="{5D50E42E-DEF1-A448-ADBE-8E929CD80C3A}" destId="{30698BB6-F6DC-D643-BEB7-548752BCC207}" srcOrd="1" destOrd="0" presId="urn:microsoft.com/office/officeart/2008/layout/NameandTitleOrganizationalChart"/>
    <dgm:cxn modelId="{64555035-07F0-B34F-BA6B-83490648C63B}" type="presParOf" srcId="{30698BB6-F6DC-D643-BEB7-548752BCC207}" destId="{0E51DFBC-2442-4845-8BF5-2DD0CA5BAEB2}" srcOrd="0" destOrd="0" presId="urn:microsoft.com/office/officeart/2008/layout/NameandTitleOrganizationalChart"/>
    <dgm:cxn modelId="{E9F557A8-9117-8349-B622-D810A6A6E9D7}" type="presParOf" srcId="{0E51DFBC-2442-4845-8BF5-2DD0CA5BAEB2}" destId="{176B1D88-296F-2347-BCE1-87AC0A7AC615}" srcOrd="0" destOrd="0" presId="urn:microsoft.com/office/officeart/2008/layout/NameandTitleOrganizationalChart"/>
    <dgm:cxn modelId="{D0249184-177B-B34D-9BF1-CEAFF49620BD}" type="presParOf" srcId="{0E51DFBC-2442-4845-8BF5-2DD0CA5BAEB2}" destId="{60AC395D-5AD2-1F49-A488-AC7D1046C947}" srcOrd="1" destOrd="0" presId="urn:microsoft.com/office/officeart/2008/layout/NameandTitleOrganizationalChart"/>
    <dgm:cxn modelId="{0FB13A70-0D32-1F47-8192-3DD62FDB899C}" type="presParOf" srcId="{0E51DFBC-2442-4845-8BF5-2DD0CA5BAEB2}" destId="{6E9B3069-680D-EF46-92A0-78C1F2578594}" srcOrd="2" destOrd="0" presId="urn:microsoft.com/office/officeart/2008/layout/NameandTitleOrganizationalChart"/>
    <dgm:cxn modelId="{B66D9EE3-AEDE-3A4B-80EE-A58650FE8F59}" type="presParOf" srcId="{30698BB6-F6DC-D643-BEB7-548752BCC207}" destId="{8D5C6A3E-FF5C-224A-947E-6ED2A347EF66}" srcOrd="1" destOrd="0" presId="urn:microsoft.com/office/officeart/2008/layout/NameandTitleOrganizationalChart"/>
    <dgm:cxn modelId="{37B9287D-3FE4-B441-A840-720BE166C332}" type="presParOf" srcId="{30698BB6-F6DC-D643-BEB7-548752BCC207}" destId="{23748890-ADF3-E742-986E-5C8BAE47CE48}" srcOrd="2" destOrd="0" presId="urn:microsoft.com/office/officeart/2008/layout/NameandTitleOrganizationalChart"/>
    <dgm:cxn modelId="{6748034A-8B24-A94B-A5E2-A2CD4C91D293}" type="presParOf" srcId="{5D50E42E-DEF1-A448-ADBE-8E929CD80C3A}" destId="{727E6613-0F30-5D4B-9252-E0DF7AEE2FA2}" srcOrd="2" destOrd="0" presId="urn:microsoft.com/office/officeart/2008/layout/NameandTitleOrganizationalChart"/>
    <dgm:cxn modelId="{29D1EF86-25F9-A040-841C-096838BEA809}" type="presParOf" srcId="{5D50E42E-DEF1-A448-ADBE-8E929CD80C3A}" destId="{17A79A9A-8C4C-B441-AEF9-82341FD13214}" srcOrd="3" destOrd="0" presId="urn:microsoft.com/office/officeart/2008/layout/NameandTitleOrganizationalChart"/>
    <dgm:cxn modelId="{7456791D-C5DB-FC4E-BC91-E38D8307144B}" type="presParOf" srcId="{17A79A9A-8C4C-B441-AEF9-82341FD13214}" destId="{2869E630-6D30-A14F-A56C-31510AE11E44}" srcOrd="0" destOrd="0" presId="urn:microsoft.com/office/officeart/2008/layout/NameandTitleOrganizationalChart"/>
    <dgm:cxn modelId="{AD4D1734-310C-1E4B-8916-F61F45B7B408}" type="presParOf" srcId="{2869E630-6D30-A14F-A56C-31510AE11E44}" destId="{8B2829DE-C189-7C47-A3D6-6379C103FFF7}" srcOrd="0" destOrd="0" presId="urn:microsoft.com/office/officeart/2008/layout/NameandTitleOrganizationalChart"/>
    <dgm:cxn modelId="{CC21712D-B034-7441-805F-B46212B938D7}" type="presParOf" srcId="{2869E630-6D30-A14F-A56C-31510AE11E44}" destId="{7E520F6D-F43B-484C-BCAE-2F57C10715BB}" srcOrd="1" destOrd="0" presId="urn:microsoft.com/office/officeart/2008/layout/NameandTitleOrganizationalChart"/>
    <dgm:cxn modelId="{088EF77D-EF11-9543-8D65-0831B12224BF}" type="presParOf" srcId="{2869E630-6D30-A14F-A56C-31510AE11E44}" destId="{DA053354-3ADD-B34D-9D0D-48C2FF3814F6}" srcOrd="2" destOrd="0" presId="urn:microsoft.com/office/officeart/2008/layout/NameandTitleOrganizationalChart"/>
    <dgm:cxn modelId="{EEC63BF7-2D86-6343-AE95-30D4C6608122}" type="presParOf" srcId="{17A79A9A-8C4C-B441-AEF9-82341FD13214}" destId="{732CD041-DD58-5F4A-8736-EF5EA9A9187A}" srcOrd="1" destOrd="0" presId="urn:microsoft.com/office/officeart/2008/layout/NameandTitleOrganizationalChart"/>
    <dgm:cxn modelId="{68D46175-7791-F649-A450-51517AA3C741}" type="presParOf" srcId="{17A79A9A-8C4C-B441-AEF9-82341FD13214}" destId="{B13BDA38-0FC7-2644-B4C5-242E8FB1DA27}" srcOrd="2" destOrd="0" presId="urn:microsoft.com/office/officeart/2008/layout/NameandTitleOrganizationalChart"/>
    <dgm:cxn modelId="{821A7CD0-590E-2F40-9D6B-94E6A84514A5}" type="presParOf" srcId="{D91142F3-BC5F-CD44-B909-9D5CF5992B84}" destId="{3264EE85-D29B-4949-8C8E-BC176B24419D}" srcOrd="2" destOrd="0" presId="urn:microsoft.com/office/officeart/2008/layout/NameandTitleOrganizationalChart"/>
    <dgm:cxn modelId="{D097B3EB-B031-0244-90A0-79CD59607400}" type="presParOf" srcId="{EF0DC156-2E76-DD4F-9239-3968C854ABF1}" destId="{CD57AB41-0091-FB49-8618-AD69A06D4620}" srcOrd="2" destOrd="0" presId="urn:microsoft.com/office/officeart/2008/layout/NameandTitleOrganizational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E6613-0F30-5D4B-9252-E0DF7AEE2FA2}">
      <dsp:nvSpPr>
        <dsp:cNvPr id="0" name=""/>
        <dsp:cNvSpPr/>
      </dsp:nvSpPr>
      <dsp:spPr>
        <a:xfrm>
          <a:off x="9402635" y="4082346"/>
          <a:ext cx="2050943" cy="914618"/>
        </a:xfrm>
        <a:custGeom>
          <a:avLst/>
          <a:gdLst/>
          <a:ahLst/>
          <a:cxnLst/>
          <a:rect l="0" t="0" r="0" b="0"/>
          <a:pathLst>
            <a:path>
              <a:moveTo>
                <a:pt x="0" y="0"/>
              </a:moveTo>
              <a:lnTo>
                <a:pt x="0" y="545253"/>
              </a:lnTo>
              <a:lnTo>
                <a:pt x="2050943" y="545253"/>
              </a:lnTo>
              <a:lnTo>
                <a:pt x="2050943"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FB478C-6B8A-754A-8BAA-07096D1C891E}">
      <dsp:nvSpPr>
        <dsp:cNvPr id="0" name=""/>
        <dsp:cNvSpPr/>
      </dsp:nvSpPr>
      <dsp:spPr>
        <a:xfrm>
          <a:off x="7351692" y="4082346"/>
          <a:ext cx="2050943" cy="914618"/>
        </a:xfrm>
        <a:custGeom>
          <a:avLst/>
          <a:gdLst/>
          <a:ahLst/>
          <a:cxnLst/>
          <a:rect l="0" t="0" r="0" b="0"/>
          <a:pathLst>
            <a:path>
              <a:moveTo>
                <a:pt x="2050943" y="0"/>
              </a:moveTo>
              <a:lnTo>
                <a:pt x="2050943" y="545253"/>
              </a:lnTo>
              <a:lnTo>
                <a:pt x="0" y="545253"/>
              </a:lnTo>
              <a:lnTo>
                <a:pt x="0"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756BA0-87C0-254C-B6BF-7FF24DAE2082}">
      <dsp:nvSpPr>
        <dsp:cNvPr id="0" name=""/>
        <dsp:cNvSpPr/>
      </dsp:nvSpPr>
      <dsp:spPr>
        <a:xfrm>
          <a:off x="6479091" y="1584733"/>
          <a:ext cx="2923544" cy="914618"/>
        </a:xfrm>
        <a:custGeom>
          <a:avLst/>
          <a:gdLst/>
          <a:ahLst/>
          <a:cxnLst/>
          <a:rect l="0" t="0" r="0" b="0"/>
          <a:pathLst>
            <a:path>
              <a:moveTo>
                <a:pt x="0" y="0"/>
              </a:moveTo>
              <a:lnTo>
                <a:pt x="0" y="545253"/>
              </a:lnTo>
              <a:lnTo>
                <a:pt x="2923544" y="545253"/>
              </a:lnTo>
              <a:lnTo>
                <a:pt x="2923544" y="9146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21807-7646-2543-A0C3-9896EE84E279}">
      <dsp:nvSpPr>
        <dsp:cNvPr id="0" name=""/>
        <dsp:cNvSpPr/>
      </dsp:nvSpPr>
      <dsp:spPr>
        <a:xfrm>
          <a:off x="3204085" y="4082346"/>
          <a:ext cx="91440" cy="914618"/>
        </a:xfrm>
        <a:custGeom>
          <a:avLst/>
          <a:gdLst/>
          <a:ahLst/>
          <a:cxnLst/>
          <a:rect l="0" t="0" r="0" b="0"/>
          <a:pathLst>
            <a:path>
              <a:moveTo>
                <a:pt x="45720" y="0"/>
              </a:moveTo>
              <a:lnTo>
                <a:pt x="45720" y="91461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F32484-F621-3144-A0B4-CAF278B8913C}">
      <dsp:nvSpPr>
        <dsp:cNvPr id="0" name=""/>
        <dsp:cNvSpPr/>
      </dsp:nvSpPr>
      <dsp:spPr>
        <a:xfrm>
          <a:off x="3249805" y="1584733"/>
          <a:ext cx="3229285" cy="914618"/>
        </a:xfrm>
        <a:custGeom>
          <a:avLst/>
          <a:gdLst/>
          <a:ahLst/>
          <a:cxnLst/>
          <a:rect l="0" t="0" r="0" b="0"/>
          <a:pathLst>
            <a:path>
              <a:moveTo>
                <a:pt x="3229285" y="0"/>
              </a:moveTo>
              <a:lnTo>
                <a:pt x="3229285" y="545253"/>
              </a:lnTo>
              <a:lnTo>
                <a:pt x="0" y="545253"/>
              </a:lnTo>
              <a:lnTo>
                <a:pt x="0" y="91461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017AE-E382-A34F-A94A-5B15E6C9A7AD}">
      <dsp:nvSpPr>
        <dsp:cNvPr id="0" name=""/>
        <dsp:cNvSpPr/>
      </dsp:nvSpPr>
      <dsp:spPr>
        <a:xfrm>
          <a:off x="4018484" y="1740"/>
          <a:ext cx="49212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Document</a:t>
          </a:r>
        </a:p>
      </dsp:txBody>
      <dsp:txXfrm>
        <a:off x="4018484" y="1740"/>
        <a:ext cx="4921214" cy="1582993"/>
      </dsp:txXfrm>
    </dsp:sp>
    <dsp:sp modelId="{3F51D5DF-3F43-9C46-A15F-329B6500A4F2}">
      <dsp:nvSpPr>
        <dsp:cNvPr id="0" name=""/>
        <dsp:cNvSpPr/>
      </dsp:nvSpPr>
      <dsp:spPr>
        <a:xfrm>
          <a:off x="5561867" y="1232957"/>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5561867" y="1232957"/>
        <a:ext cx="2751673" cy="527664"/>
      </dsp:txXfrm>
    </dsp:sp>
    <dsp:sp modelId="{B5A38A05-3D10-CA40-BDD1-311E456BDD67}">
      <dsp:nvSpPr>
        <dsp:cNvPr id="0" name=""/>
        <dsp:cNvSpPr/>
      </dsp:nvSpPr>
      <dsp:spPr>
        <a:xfrm>
          <a:off x="1721098" y="2499352"/>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Head</a:t>
          </a:r>
        </a:p>
      </dsp:txBody>
      <dsp:txXfrm>
        <a:off x="1721098" y="2499352"/>
        <a:ext cx="3057414" cy="1582993"/>
      </dsp:txXfrm>
    </dsp:sp>
    <dsp:sp modelId="{649C3514-AA45-C541-89DF-BEB88EE04E12}">
      <dsp:nvSpPr>
        <dsp:cNvPr id="0" name=""/>
        <dsp:cNvSpPr/>
      </dsp:nvSpPr>
      <dsp:spPr>
        <a:xfrm>
          <a:off x="2332581" y="3730569"/>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2332581" y="3730569"/>
        <a:ext cx="2751673" cy="527664"/>
      </dsp:txXfrm>
    </dsp:sp>
    <dsp:sp modelId="{EA421062-5BFE-6544-B7CA-0397A2E926FF}">
      <dsp:nvSpPr>
        <dsp:cNvPr id="0" name=""/>
        <dsp:cNvSpPr/>
      </dsp:nvSpPr>
      <dsp:spPr>
        <a:xfrm>
          <a:off x="1721098"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Title </a:t>
          </a:r>
        </a:p>
      </dsp:txBody>
      <dsp:txXfrm>
        <a:off x="1721098" y="4996964"/>
        <a:ext cx="3057414" cy="1582993"/>
      </dsp:txXfrm>
    </dsp:sp>
    <dsp:sp modelId="{6D7C01DE-D45C-024F-AE2E-67AD5C4ABBF2}">
      <dsp:nvSpPr>
        <dsp:cNvPr id="0" name=""/>
        <dsp:cNvSpPr/>
      </dsp:nvSpPr>
      <dsp:spPr>
        <a:xfrm>
          <a:off x="2332581"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2332581" y="6228182"/>
        <a:ext cx="2751673" cy="527664"/>
      </dsp:txXfrm>
    </dsp:sp>
    <dsp:sp modelId="{44EA14CC-6096-1647-9543-E73E5BE8E9D7}">
      <dsp:nvSpPr>
        <dsp:cNvPr id="0" name=""/>
        <dsp:cNvSpPr/>
      </dsp:nvSpPr>
      <dsp:spPr>
        <a:xfrm>
          <a:off x="7873928" y="2499352"/>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Body</a:t>
          </a:r>
        </a:p>
      </dsp:txBody>
      <dsp:txXfrm>
        <a:off x="7873928" y="2499352"/>
        <a:ext cx="3057414" cy="1582993"/>
      </dsp:txXfrm>
    </dsp:sp>
    <dsp:sp modelId="{96B354C6-A724-E44A-917C-8E743F2E9529}">
      <dsp:nvSpPr>
        <dsp:cNvPr id="0" name=""/>
        <dsp:cNvSpPr/>
      </dsp:nvSpPr>
      <dsp:spPr>
        <a:xfrm>
          <a:off x="8485411" y="3730569"/>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r" defTabSz="533400">
            <a:lnSpc>
              <a:spcPct val="90000"/>
            </a:lnSpc>
            <a:spcBef>
              <a:spcPct val="0"/>
            </a:spcBef>
            <a:spcAft>
              <a:spcPct val="35000"/>
            </a:spcAft>
            <a:buNone/>
          </a:pPr>
          <a:endParaRPr lang="en-US" sz="1200" kern="1200"/>
        </a:p>
      </dsp:txBody>
      <dsp:txXfrm>
        <a:off x="8485411" y="3730569"/>
        <a:ext cx="2751673" cy="527664"/>
      </dsp:txXfrm>
    </dsp:sp>
    <dsp:sp modelId="{176B1D88-296F-2347-BCE1-87AC0A7AC615}">
      <dsp:nvSpPr>
        <dsp:cNvPr id="0" name=""/>
        <dsp:cNvSpPr/>
      </dsp:nvSpPr>
      <dsp:spPr>
        <a:xfrm>
          <a:off x="5822984"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Heading 1</a:t>
          </a:r>
        </a:p>
      </dsp:txBody>
      <dsp:txXfrm>
        <a:off x="5822984" y="4996964"/>
        <a:ext cx="3057414" cy="1582993"/>
      </dsp:txXfrm>
    </dsp:sp>
    <dsp:sp modelId="{60AC395D-5AD2-1F49-A488-AC7D1046C947}">
      <dsp:nvSpPr>
        <dsp:cNvPr id="0" name=""/>
        <dsp:cNvSpPr/>
      </dsp:nvSpPr>
      <dsp:spPr>
        <a:xfrm>
          <a:off x="6434467"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6434467" y="6228182"/>
        <a:ext cx="2751673" cy="527664"/>
      </dsp:txXfrm>
    </dsp:sp>
    <dsp:sp modelId="{8B2829DE-C189-7C47-A3D6-6379C103FFF7}">
      <dsp:nvSpPr>
        <dsp:cNvPr id="0" name=""/>
        <dsp:cNvSpPr/>
      </dsp:nvSpPr>
      <dsp:spPr>
        <a:xfrm>
          <a:off x="9924871" y="4996964"/>
          <a:ext cx="3057414" cy="158299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223378" numCol="1" spcCol="1270" anchor="ctr" anchorCtr="0">
          <a:noAutofit/>
        </a:bodyPr>
        <a:lstStyle/>
        <a:p>
          <a:pPr marL="0" lvl="0" indent="0" algn="ctr" defTabSz="2133600">
            <a:lnSpc>
              <a:spcPct val="90000"/>
            </a:lnSpc>
            <a:spcBef>
              <a:spcPct val="0"/>
            </a:spcBef>
            <a:spcAft>
              <a:spcPct val="35000"/>
            </a:spcAft>
            <a:buNone/>
          </a:pPr>
          <a:r>
            <a:rPr lang="en-US" sz="4800" kern="1200" dirty="0"/>
            <a:t>Paragraph </a:t>
          </a:r>
        </a:p>
      </dsp:txBody>
      <dsp:txXfrm>
        <a:off x="9924871" y="4996964"/>
        <a:ext cx="3057414" cy="1582993"/>
      </dsp:txXfrm>
    </dsp:sp>
    <dsp:sp modelId="{7E520F6D-F43B-484C-BCAE-2F57C10715BB}">
      <dsp:nvSpPr>
        <dsp:cNvPr id="0" name=""/>
        <dsp:cNvSpPr/>
      </dsp:nvSpPr>
      <dsp:spPr>
        <a:xfrm>
          <a:off x="10536354" y="6228182"/>
          <a:ext cx="2751673" cy="527664"/>
        </a:xfrm>
        <a:prstGeom prst="rect">
          <a:avLst/>
        </a:prstGeom>
        <a:solidFill>
          <a:schemeClr val="lt1">
            <a:hueOff val="0"/>
            <a:satOff val="0"/>
            <a:lumOff val="0"/>
            <a:alpha val="0"/>
          </a:schemeClr>
        </a:solidFill>
        <a:ln w="25400" cap="flat" cmpd="sng" algn="ctr">
          <a:solidFill>
            <a:schemeClr val="accen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1120" tIns="17780" rIns="71120" bIns="17780" numCol="1" spcCol="1270" anchor="ctr" anchorCtr="0">
          <a:noAutofit/>
        </a:bodyPr>
        <a:lstStyle/>
        <a:p>
          <a:pPr marL="0" lvl="0" indent="0" algn="r" defTabSz="1244600">
            <a:lnSpc>
              <a:spcPct val="90000"/>
            </a:lnSpc>
            <a:spcBef>
              <a:spcPct val="0"/>
            </a:spcBef>
            <a:spcAft>
              <a:spcPct val="35000"/>
            </a:spcAft>
            <a:buNone/>
          </a:pPr>
          <a:endParaRPr lang="en-US" sz="2800" kern="1200"/>
        </a:p>
      </dsp:txBody>
      <dsp:txXfrm>
        <a:off x="10536354" y="6228182"/>
        <a:ext cx="2751673" cy="527664"/>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talking about the building blocks of visualizations. In other words, what pieces of information do we need to build a visualization?</a:t>
            </a:r>
          </a:p>
        </p:txBody>
      </p:sp>
    </p:spTree>
    <p:extLst>
      <p:ext uri="{BB962C8B-B14F-4D97-AF65-F5344CB8AC3E}">
        <p14:creationId xmlns:p14="http://schemas.microsoft.com/office/powerpoint/2010/main" val="816855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6240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5250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what we call the columns in a tabular dataset. </a:t>
            </a:r>
          </a:p>
        </p:txBody>
      </p:sp>
    </p:spTree>
    <p:extLst>
      <p:ext uri="{BB962C8B-B14F-4D97-AF65-F5344CB8AC3E}">
        <p14:creationId xmlns:p14="http://schemas.microsoft.com/office/powerpoint/2010/main" val="469643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what we call the columns in a tabular dataset. </a:t>
            </a:r>
          </a:p>
        </p:txBody>
      </p:sp>
    </p:spTree>
    <p:extLst>
      <p:ext uri="{BB962C8B-B14F-4D97-AF65-F5344CB8AC3E}">
        <p14:creationId xmlns:p14="http://schemas.microsoft.com/office/powerpoint/2010/main" val="2912465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Other example could be a bounding box of specific items </a:t>
            </a:r>
          </a:p>
        </p:txBody>
      </p:sp>
    </p:spTree>
    <p:extLst>
      <p:ext uri="{BB962C8B-B14F-4D97-AF65-F5344CB8AC3E}">
        <p14:creationId xmlns:p14="http://schemas.microsoft.com/office/powerpoint/2010/main" val="21903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items, links can have attributes associated with them </a:t>
            </a:r>
          </a:p>
        </p:txBody>
      </p:sp>
    </p:spTree>
    <p:extLst>
      <p:ext uri="{BB962C8B-B14F-4D97-AF65-F5344CB8AC3E}">
        <p14:creationId xmlns:p14="http://schemas.microsoft.com/office/powerpoint/2010/main" val="196231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132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 Visualizing airflow over airplane wings, I would specifically choose to sample data points spatially located around the wings. </a:t>
            </a:r>
          </a:p>
          <a:p>
            <a:r>
              <a:rPr lang="en-US" dirty="0"/>
              <a:t>Ex. Visualizing wind patterns to help decide where to build turbines, I’d probably look at a uniform sample across the space I’m considering. </a:t>
            </a:r>
          </a:p>
        </p:txBody>
      </p:sp>
    </p:spTree>
    <p:extLst>
      <p:ext uri="{BB962C8B-B14F-4D97-AF65-F5344CB8AC3E}">
        <p14:creationId xmlns:p14="http://schemas.microsoft.com/office/powerpoint/2010/main" val="3797441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Different grids formed by projecting the globe to a flat map. </a:t>
            </a:r>
          </a:p>
          <a:p>
            <a:r>
              <a:rPr lang="en-US" dirty="0"/>
              <a:t>Ex. Visualizing airflow over airplane wings, I would specifically choose to sample data points spatially located around the wings. </a:t>
            </a:r>
          </a:p>
          <a:p>
            <a:r>
              <a:rPr lang="en-US" dirty="0"/>
              <a:t>Ex. Visualizing wind patterns to help decide where to build turbines, I’d probably look at a uniform sample across the space I’m considering. </a:t>
            </a:r>
          </a:p>
        </p:txBody>
      </p:sp>
    </p:spTree>
    <p:extLst>
      <p:ext uri="{BB962C8B-B14F-4D97-AF65-F5344CB8AC3E}">
        <p14:creationId xmlns:p14="http://schemas.microsoft.com/office/powerpoint/2010/main" val="3404998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just looked at specific data types, however our data usually comes in collections, or datasets. </a:t>
            </a:r>
          </a:p>
          <a:p>
            <a:r>
              <a:rPr lang="en-US" dirty="0"/>
              <a:t>Formally, in visualization, we define datasets as … </a:t>
            </a:r>
          </a:p>
          <a:p>
            <a:pPr marL="0" marR="0" lvl="0" indent="0" defTabSz="825500" eaLnBrk="1" fontAlgn="auto" latinLnBrk="0" hangingPunct="1">
              <a:lnSpc>
                <a:spcPct val="100000"/>
              </a:lnSpc>
              <a:spcBef>
                <a:spcPts val="0"/>
              </a:spcBef>
              <a:spcAft>
                <a:spcPts val="0"/>
              </a:spcAft>
              <a:buClrTx/>
              <a:buSzTx/>
              <a:buFontTx/>
              <a:buNone/>
              <a:tabLst/>
              <a:defRPr/>
            </a:pPr>
            <a:r>
              <a:rPr lang="en-US" dirty="0"/>
              <a:t>Similar to data, there are different types of datasets. Next</a:t>
            </a:r>
          </a:p>
        </p:txBody>
      </p:sp>
    </p:spTree>
    <p:extLst>
      <p:ext uri="{BB962C8B-B14F-4D97-AF65-F5344CB8AC3E}">
        <p14:creationId xmlns:p14="http://schemas.microsoft.com/office/powerpoint/2010/main" val="167705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want to start by hearing your thoughts. Take a few minutes to brainstorm with your neighbors about what you think the essential pieces to a visualization are. </a:t>
            </a:r>
          </a:p>
        </p:txBody>
      </p:sp>
    </p:spTree>
    <p:extLst>
      <p:ext uri="{BB962C8B-B14F-4D97-AF65-F5344CB8AC3E}">
        <p14:creationId xmlns:p14="http://schemas.microsoft.com/office/powerpoint/2010/main" val="95757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determine a dataset’s type by looking at the types of data it contains</a:t>
            </a:r>
          </a:p>
        </p:txBody>
      </p:sp>
    </p:spTree>
    <p:extLst>
      <p:ext uri="{BB962C8B-B14F-4D97-AF65-F5344CB8AC3E}">
        <p14:creationId xmlns:p14="http://schemas.microsoft.com/office/powerpoint/2010/main" val="277685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Internal structure of dataset types </a:t>
            </a:r>
          </a:p>
          <a:p>
            <a:r>
              <a:rPr lang="en-US" dirty="0"/>
              <a:t>So, to lay this out a little more clearly, we define tables as … etc. </a:t>
            </a:r>
          </a:p>
        </p:txBody>
      </p:sp>
    </p:spTree>
    <p:extLst>
      <p:ext uri="{BB962C8B-B14F-4D97-AF65-F5344CB8AC3E}">
        <p14:creationId xmlns:p14="http://schemas.microsoft.com/office/powerpoint/2010/main" val="1127062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 I want to zoom in on a little more are attributes, which show up in a lot of contexts. </a:t>
            </a:r>
          </a:p>
          <a:p>
            <a:r>
              <a:rPr lang="en-US" dirty="0"/>
              <a:t>You also probably noticed that attributes are a huge category of data. Because of this, we actually break them down into different types as well. </a:t>
            </a:r>
          </a:p>
        </p:txBody>
      </p:sp>
    </p:spTree>
    <p:extLst>
      <p:ext uri="{BB962C8B-B14F-4D97-AF65-F5344CB8AC3E}">
        <p14:creationId xmlns:p14="http://schemas.microsoft.com/office/powerpoint/2010/main" val="1265330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and attribute is … </a:t>
            </a:r>
          </a:p>
          <a:p>
            <a:r>
              <a:rPr lang="en-US" dirty="0"/>
              <a:t>Now, that’s a very broad definition, and we can actually break attributes into more granular categories. </a:t>
            </a:r>
          </a:p>
          <a:p>
            <a:r>
              <a:rPr lang="en-US" dirty="0"/>
              <a:t>Those categories are either categorical, or ordered. And within ordered attributes we can think about ordered categories (ordinal), or quantitative (continuous) values </a:t>
            </a:r>
          </a:p>
        </p:txBody>
      </p:sp>
    </p:spTree>
    <p:extLst>
      <p:ext uri="{BB962C8B-B14F-4D97-AF65-F5344CB8AC3E}">
        <p14:creationId xmlns:p14="http://schemas.microsoft.com/office/powerpoint/2010/main" val="2225475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specific vocabulary we use when we talk about Categorical and ordinal attributes</a:t>
            </a:r>
          </a:p>
        </p:txBody>
      </p:sp>
    </p:spTree>
    <p:extLst>
      <p:ext uri="{BB962C8B-B14F-4D97-AF65-F5344CB8AC3E}">
        <p14:creationId xmlns:p14="http://schemas.microsoft.com/office/powerpoint/2010/main" val="1202902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specific vocabulary we use when we talk about Categorical and ordinal attributes</a:t>
            </a:r>
          </a:p>
        </p:txBody>
      </p:sp>
    </p:spTree>
    <p:extLst>
      <p:ext uri="{BB962C8B-B14F-4D97-AF65-F5344CB8AC3E}">
        <p14:creationId xmlns:p14="http://schemas.microsoft.com/office/powerpoint/2010/main" val="107850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talk about ordered attributes, there are different kinds of ordering to consider. </a:t>
            </a:r>
          </a:p>
        </p:txBody>
      </p:sp>
    </p:spTree>
    <p:extLst>
      <p:ext uri="{BB962C8B-B14F-4D97-AF65-F5344CB8AC3E}">
        <p14:creationId xmlns:p14="http://schemas.microsoft.com/office/powerpoint/2010/main" val="660666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a:p>
            <a:endParaRPr lang="en-US" dirty="0"/>
          </a:p>
          <a:p>
            <a:endParaRPr lang="en-US" dirty="0"/>
          </a:p>
        </p:txBody>
      </p:sp>
    </p:spTree>
    <p:extLst>
      <p:ext uri="{BB962C8B-B14F-4D97-AF65-F5344CB8AC3E}">
        <p14:creationId xmlns:p14="http://schemas.microsoft.com/office/powerpoint/2010/main" val="634949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effectLst/>
              </a:rPr>
              <a:t>Do by rows and area in classroom </a:t>
            </a:r>
          </a:p>
          <a:p>
            <a:r>
              <a:rPr lang="en-US" dirty="0">
                <a:effectLst/>
              </a:rPr>
              <a:t>Categorical</a:t>
            </a:r>
          </a:p>
          <a:p>
            <a:r>
              <a:rPr lang="en-US" dirty="0">
                <a:effectLst/>
              </a:rPr>
              <a:t>Ordered --&gt; Ordinal --&gt; Sequential </a:t>
            </a:r>
          </a:p>
          <a:p>
            <a:r>
              <a:rPr lang="en-US" dirty="0">
                <a:effectLst/>
              </a:rPr>
              <a:t>Ordered --&gt; Ordinal --&gt; Divergent</a:t>
            </a:r>
          </a:p>
          <a:p>
            <a:r>
              <a:rPr lang="en-US" dirty="0">
                <a:effectLst/>
              </a:rPr>
              <a:t>Ordered --&gt; Ordinal --&gt; Cyclic</a:t>
            </a:r>
          </a:p>
          <a:p>
            <a:r>
              <a:rPr lang="en-US" dirty="0">
                <a:effectLst/>
              </a:rPr>
              <a:t>Ordered --&gt; Quantitative --&gt; Sequential </a:t>
            </a:r>
          </a:p>
          <a:p>
            <a:r>
              <a:rPr lang="en-US" dirty="0">
                <a:effectLst/>
              </a:rPr>
              <a:t>Ordered --&gt; Quantitative --&gt; Divergent</a:t>
            </a:r>
          </a:p>
          <a:p>
            <a:r>
              <a:rPr lang="en-US" dirty="0">
                <a:effectLst/>
              </a:rPr>
              <a:t>Ordered --&gt; Quantitative --&gt; Cyclic</a:t>
            </a:r>
            <a:endParaRPr lang="en-US" dirty="0"/>
          </a:p>
        </p:txBody>
      </p:sp>
    </p:spTree>
    <p:extLst>
      <p:ext uri="{BB962C8B-B14F-4D97-AF65-F5344CB8AC3E}">
        <p14:creationId xmlns:p14="http://schemas.microsoft.com/office/powerpoint/2010/main" val="2199421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HTML stands for hypertext markup language </a:t>
            </a:r>
          </a:p>
          <a:p>
            <a:r>
              <a:rPr lang="en-US" dirty="0"/>
              <a:t>Essentially what it is is a markup language that defined the structure of webpages. </a:t>
            </a:r>
          </a:p>
          <a:p>
            <a:r>
              <a:rPr lang="en-US" dirty="0"/>
              <a:t>How this works is you write a webpage using HTML, and when you open that file using a web browser, the browser parses the HTML and translates it into different elements of a webpage. </a:t>
            </a:r>
          </a:p>
        </p:txBody>
      </p:sp>
    </p:spTree>
    <p:extLst>
      <p:ext uri="{BB962C8B-B14F-4D97-AF65-F5344CB8AC3E}">
        <p14:creationId xmlns:p14="http://schemas.microsoft.com/office/powerpoint/2010/main" val="3037561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Deciding what the visualization will show </a:t>
            </a:r>
          </a:p>
          <a:p>
            <a:r>
              <a:rPr lang="en-US" dirty="0"/>
              <a:t>Deciding why the visualization is necessary, or the purpose it will serve</a:t>
            </a:r>
          </a:p>
          <a:p>
            <a:r>
              <a:rPr lang="en-US" dirty="0"/>
              <a:t>And deciding How the visualization will present data. </a:t>
            </a:r>
          </a:p>
          <a:p>
            <a:r>
              <a:rPr lang="en-US" dirty="0"/>
              <a:t>A more formal way to refer to these steps are as &lt;next&gt; </a:t>
            </a:r>
          </a:p>
        </p:txBody>
      </p:sp>
    </p:spTree>
    <p:extLst>
      <p:ext uri="{BB962C8B-B14F-4D97-AF65-F5344CB8AC3E}">
        <p14:creationId xmlns:p14="http://schemas.microsoft.com/office/powerpoint/2010/main" val="4071857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HTML stands for hypertext markup language </a:t>
            </a:r>
          </a:p>
          <a:p>
            <a:r>
              <a:rPr lang="en-US" dirty="0"/>
              <a:t>Essentially what it is is a markup language that defined the structure of webpages. </a:t>
            </a:r>
          </a:p>
          <a:p>
            <a:r>
              <a:rPr lang="en-US" dirty="0"/>
              <a:t>How this works is you write a webpage using HTML, and when you open that file using a web browser, the browser parses the HTML and translates it into different elements of a webpage. </a:t>
            </a:r>
          </a:p>
        </p:txBody>
      </p:sp>
    </p:spTree>
    <p:extLst>
      <p:ext uri="{BB962C8B-B14F-4D97-AF65-F5344CB8AC3E}">
        <p14:creationId xmlns:p14="http://schemas.microsoft.com/office/powerpoint/2010/main" val="1020851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elements are identified by tags and are filled with content. </a:t>
            </a:r>
          </a:p>
        </p:txBody>
      </p:sp>
    </p:spTree>
    <p:extLst>
      <p:ext uri="{BB962C8B-B14F-4D97-AF65-F5344CB8AC3E}">
        <p14:creationId xmlns:p14="http://schemas.microsoft.com/office/powerpoint/2010/main" val="4163082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conceptualize the structure of webpages using something called the Document Object Model, or DOM. </a:t>
            </a:r>
          </a:p>
          <a:p>
            <a:r>
              <a:rPr lang="en-US" dirty="0"/>
              <a:t>This model conceptualizes a webpage a a tree, where the document is the root, and tags nested within other tags in your html are considered children. </a:t>
            </a:r>
          </a:p>
        </p:txBody>
      </p:sp>
    </p:spTree>
    <p:extLst>
      <p:ext uri="{BB962C8B-B14F-4D97-AF65-F5344CB8AC3E}">
        <p14:creationId xmlns:p14="http://schemas.microsoft.com/office/powerpoint/2010/main" val="160933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conceptualize the structure of webpages using something called the Document Object Model, or DOM. </a:t>
            </a:r>
          </a:p>
          <a:p>
            <a:r>
              <a:rPr lang="en-US" dirty="0"/>
              <a:t>This model conceptualizes a webpage a a tree, where the document is the root, and tags nested within other tags in your html are considered children. </a:t>
            </a:r>
          </a:p>
        </p:txBody>
      </p:sp>
    </p:spTree>
    <p:extLst>
      <p:ext uri="{BB962C8B-B14F-4D97-AF65-F5344CB8AC3E}">
        <p14:creationId xmlns:p14="http://schemas.microsoft.com/office/powerpoint/2010/main" val="3070749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view the html for any webpage using the developer console for your browser. </a:t>
            </a:r>
          </a:p>
          <a:p>
            <a:r>
              <a:rPr lang="en-US" dirty="0"/>
              <a:t>For example here you can see my html file, how it renders in the browser, and a copy of the html that I can look at in my developer console in my browser. </a:t>
            </a:r>
          </a:p>
        </p:txBody>
      </p:sp>
    </p:spTree>
    <p:extLst>
      <p:ext uri="{BB962C8B-B14F-4D97-AF65-F5344CB8AC3E}">
        <p14:creationId xmlns:p14="http://schemas.microsoft.com/office/powerpoint/2010/main" val="2415769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add data to any of our webpage elements in our html. For example, to distinguish between elements we can give them id’s (which are unique) and classes (which are not unique). </a:t>
            </a:r>
          </a:p>
          <a:p>
            <a:r>
              <a:rPr lang="en-US" dirty="0"/>
              <a:t>You can see if I add these to my html file my webpage looks the same, but if I check the developer console I can see the same classes and id’s I added show up here. </a:t>
            </a:r>
          </a:p>
        </p:txBody>
      </p:sp>
    </p:spTree>
    <p:extLst>
      <p:ext uri="{BB962C8B-B14F-4D97-AF65-F5344CB8AC3E}">
        <p14:creationId xmlns:p14="http://schemas.microsoft.com/office/powerpoint/2010/main" val="2512567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HTML defines the structure of a webpage, CSS defines they style. </a:t>
            </a:r>
          </a:p>
          <a:p>
            <a:r>
              <a:rPr lang="en-US" dirty="0"/>
              <a:t>CSS stands for … </a:t>
            </a:r>
          </a:p>
          <a:p>
            <a:r>
              <a:rPr lang="en-US" dirty="0"/>
              <a:t>In this class we will use external style sheets. That means we include the stylesheet in the head of our html file, and then have a separate .</a:t>
            </a:r>
            <a:r>
              <a:rPr lang="en-US" dirty="0" err="1"/>
              <a:t>css</a:t>
            </a:r>
            <a:r>
              <a:rPr lang="en-US" dirty="0"/>
              <a:t> file in which we code styling. </a:t>
            </a:r>
          </a:p>
          <a:p>
            <a:r>
              <a:rPr lang="en-US" dirty="0"/>
              <a:t>In this example I made all of the font in the body of my webpage Arial. </a:t>
            </a:r>
          </a:p>
          <a:p>
            <a:r>
              <a:rPr lang="en-US" dirty="0"/>
              <a:t>You can see this in the browser, and in the developer console notice that I can see my HTML and if I select &lt;body&gt; I can see the style applied to it at the bottom of the console. </a:t>
            </a:r>
          </a:p>
        </p:txBody>
      </p:sp>
    </p:spTree>
    <p:extLst>
      <p:ext uri="{BB962C8B-B14F-4D97-AF65-F5344CB8AC3E}">
        <p14:creationId xmlns:p14="http://schemas.microsoft.com/office/powerpoint/2010/main" val="3154284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use the ids and classes we added to our html elements to add styling to select elements. </a:t>
            </a:r>
          </a:p>
          <a:p>
            <a:r>
              <a:rPr lang="en-US" dirty="0"/>
              <a:t>For example, in my </a:t>
            </a:r>
            <a:r>
              <a:rPr lang="en-US" dirty="0" err="1"/>
              <a:t>css</a:t>
            </a:r>
            <a:r>
              <a:rPr lang="en-US" dirty="0"/>
              <a:t> file I can say for anything with the id name, make the font in this element bigger and make it green. </a:t>
            </a:r>
          </a:p>
          <a:p>
            <a:r>
              <a:rPr lang="en-US" dirty="0"/>
              <a:t>You can see this shows up in my rendered webpage to the right. My name (which is inside of the paragraph tag with id = name) is not big and </a:t>
            </a:r>
            <a:r>
              <a:rPr lang="en-US" dirty="0" err="1"/>
              <a:t>gree</a:t>
            </a:r>
            <a:r>
              <a:rPr lang="en-US" dirty="0"/>
              <a:t>. </a:t>
            </a:r>
          </a:p>
          <a:p>
            <a:r>
              <a:rPr lang="en-US" dirty="0"/>
              <a:t>We can also apply styling for specific classes. In my </a:t>
            </a:r>
            <a:r>
              <a:rPr lang="en-US" dirty="0" err="1"/>
              <a:t>css</a:t>
            </a:r>
            <a:r>
              <a:rPr lang="en-US" dirty="0"/>
              <a:t> I styled anything with the class “important” as italic font. You can see in my rendered webpage that made my name and the other paragraph on the page render with italic font. </a:t>
            </a:r>
          </a:p>
          <a:p>
            <a:r>
              <a:rPr lang="en-US" dirty="0"/>
              <a:t>And again if I click on an element in the developer console I can see the different styles that are applied. </a:t>
            </a:r>
          </a:p>
        </p:txBody>
      </p:sp>
    </p:spTree>
    <p:extLst>
      <p:ext uri="{BB962C8B-B14F-4D97-AF65-F5344CB8AC3E}">
        <p14:creationId xmlns:p14="http://schemas.microsoft.com/office/powerpoint/2010/main" val="18740630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sum it all up, here are some general tips for HTML and CSS. </a:t>
            </a:r>
          </a:p>
          <a:p>
            <a:r>
              <a:rPr lang="en-US" dirty="0"/>
              <a:t>W3Schools, which is linked in ic-04 is a great resource for looking up syntax of tags and </a:t>
            </a:r>
            <a:r>
              <a:rPr lang="en-US" dirty="0" err="1"/>
              <a:t>css</a:t>
            </a:r>
            <a:r>
              <a:rPr lang="en-US" dirty="0"/>
              <a:t> styling. I highly recommend using it. </a:t>
            </a:r>
          </a:p>
          <a:p>
            <a:r>
              <a:rPr lang="en-US" dirty="0"/>
              <a:t>If at any point you change your html and your webpage is not updating, try clearing your cache. </a:t>
            </a:r>
          </a:p>
        </p:txBody>
      </p:sp>
    </p:spTree>
    <p:extLst>
      <p:ext uri="{BB962C8B-B14F-4D97-AF65-F5344CB8AC3E}">
        <p14:creationId xmlns:p14="http://schemas.microsoft.com/office/powerpoint/2010/main" val="219891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370397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41433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Typically, when we think of the major building blocks of visualizations, these are the things we consider. </a:t>
            </a:r>
          </a:p>
          <a:p>
            <a:pPr marL="514350" indent="-514350">
              <a:buAutoNum type="arabicParenBoth"/>
            </a:pPr>
            <a:r>
              <a:rPr lang="en-US" dirty="0"/>
              <a:t>Data </a:t>
            </a:r>
            <a:r>
              <a:rPr lang="en-US" dirty="0">
                <a:sym typeface="Wingdings" pitchFamily="2" charset="2"/>
              </a:rPr>
              <a:t> What type or set of data are we working with? And also, where does the data come from? If it reliable, is it biased in any way? </a:t>
            </a:r>
          </a:p>
          <a:p>
            <a:pPr marL="514350" indent="-514350">
              <a:buAutoNum type="arabicParenBoth"/>
            </a:pPr>
            <a:r>
              <a:rPr lang="en-US" dirty="0">
                <a:sym typeface="Wingdings" pitchFamily="2" charset="2"/>
              </a:rPr>
              <a:t>Tasks  What are we building our visualization to facilitate? Should it help with specific analysis tasks? Should it tell a story? Is it meant to persuade? </a:t>
            </a:r>
          </a:p>
          <a:p>
            <a:pPr marL="514350" indent="-514350">
              <a:buAutoNum type="arabicParenBoth"/>
            </a:pPr>
            <a:r>
              <a:rPr lang="en-US" dirty="0">
                <a:sym typeface="Wingdings" pitchFamily="2" charset="2"/>
              </a:rPr>
              <a:t>Visual Encodings  This refers to how exactly data is represented on the screen. For example, are we using a bar chart, or a scatter plot?</a:t>
            </a:r>
          </a:p>
          <a:p>
            <a:pPr marL="0" indent="0">
              <a:buNone/>
            </a:pPr>
            <a:r>
              <a:rPr lang="en-US" dirty="0">
                <a:sym typeface="Wingdings" pitchFamily="2" charset="2"/>
              </a:rPr>
              <a:t>We’re going to talk in depth about each of these building blocks throughout this class. </a:t>
            </a:r>
          </a:p>
        </p:txBody>
      </p:sp>
    </p:spTree>
    <p:extLst>
      <p:ext uri="{BB962C8B-B14F-4D97-AF65-F5344CB8AC3E}">
        <p14:creationId xmlns:p14="http://schemas.microsoft.com/office/powerpoint/2010/main" val="58412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 abstraction, task abstraction, and visual encoding. &lt;next&gt; </a:t>
            </a:r>
          </a:p>
        </p:txBody>
      </p:sp>
    </p:spTree>
    <p:extLst>
      <p:ext uri="{BB962C8B-B14F-4D97-AF65-F5344CB8AC3E}">
        <p14:creationId xmlns:p14="http://schemas.microsoft.com/office/powerpoint/2010/main" val="272191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 we’ll start with data. Specifically types and sets. </a:t>
            </a:r>
          </a:p>
        </p:txBody>
      </p:sp>
    </p:spTree>
    <p:extLst>
      <p:ext uri="{BB962C8B-B14F-4D97-AF65-F5344CB8AC3E}">
        <p14:creationId xmlns:p14="http://schemas.microsoft.com/office/powerpoint/2010/main" val="9719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world of visualization, we define a data type as … </a:t>
            </a:r>
          </a:p>
          <a:p>
            <a:r>
              <a:rPr lang="en-US" dirty="0"/>
              <a:t>And given this definition, there are certain categories, or types, that we organize data into. </a:t>
            </a:r>
          </a:p>
          <a:p>
            <a:r>
              <a:rPr lang="en-US" dirty="0"/>
              <a:t>Let’s define each of these. </a:t>
            </a:r>
          </a:p>
        </p:txBody>
      </p:sp>
    </p:spTree>
    <p:extLst>
      <p:ext uri="{BB962C8B-B14F-4D97-AF65-F5344CB8AC3E}">
        <p14:creationId xmlns:p14="http://schemas.microsoft.com/office/powerpoint/2010/main" val="4178551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932477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8502982"/>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96911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459489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1803988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2908304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95330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374408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89580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76505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143651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593021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93945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122289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2393706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224486933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kaggle.com/imls/museum-directory"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www.kaggle.com/imls/museum-directory"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3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8.tif"/><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s://www.kaggle.com/imls/museum-directory" TargetMode="External"/><Relationship Id="rId5" Type="http://schemas.openxmlformats.org/officeDocument/2006/relationships/image" Target="../media/image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hyperlink" Target="https://www.ssec.wisc.edu/mcidas/doc/prog_man/2003/access-3.html"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hyperlink" Target="https://data.cityofnewyork.us/Environment/2018-Squirrel-Census-Fur-Color-Map/fak5-wcft"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hyperlink" Target="https://docs.google.com/spreadsheets/d/1h7XJvzjQwzatr5Bci40mPnc3dFR1xOGd6fmW2de66F8/edit?usp=sharing" TargetMode="External"/><Relationship Id="rId4" Type="http://schemas.openxmlformats.org/officeDocument/2006/relationships/image" Target="../media/image14.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7.png"/><Relationship Id="rId7" Type="http://schemas.openxmlformats.org/officeDocument/2006/relationships/diagramQuickStyle" Target="../diagrams/quickStyle1.xml"/><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8.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3</a:t>
            </a:r>
            <a:r>
              <a:rPr dirty="0"/>
              <a:t>: </a:t>
            </a:r>
            <a:r>
              <a:rPr lang="en-US"/>
              <a:t>Data Abstraction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 Ashley Suh</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Data Abstraction</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2" name="TextBox 1">
            <a:extLst>
              <a:ext uri="{FF2B5EF4-FFF2-40B4-BE49-F238E27FC236}">
                <a16:creationId xmlns:a16="http://schemas.microsoft.com/office/drawing/2014/main" id="{83F2879F-7B44-0A43-B055-AA0CBD639725}"/>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3807785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kumimoji="0" sz="6600" b="0" i="0" u="none" strike="noStrike" kern="0" cap="none" spc="0" normalizeH="0" baseline="0" noProof="0" dirty="0">
                <a:ln>
                  <a:noFill/>
                </a:ln>
                <a:solidFill>
                  <a:srgbClr val="000000"/>
                </a:solidFill>
                <a:effectLst/>
                <a:uLnTx/>
                <a:uFillTx/>
                <a:latin typeface="Gill Sans"/>
                <a:sym typeface="Gill Sans"/>
              </a:rPr>
              <a:t> = structural or mathematical interpretation of the data</a:t>
            </a:r>
          </a:p>
        </p:txBody>
      </p:sp>
      <p:pic>
        <p:nvPicPr>
          <p:cNvPr id="305" name="fig2.1a.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841" y="6676474"/>
            <a:ext cx="22243359" cy="2996816"/>
          </a:xfrm>
          <a:prstGeom prst="rect">
            <a:avLst/>
          </a:prstGeom>
          <a:ln w="12700">
            <a:miter lim="400000"/>
          </a:ln>
        </p:spPr>
      </p:pic>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An individual entity that is discrete</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Row in table, node in network</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Table outline">
            <a:extLst>
              <a:ext uri="{FF2B5EF4-FFF2-40B4-BE49-F238E27FC236}">
                <a16:creationId xmlns:a16="http://schemas.microsoft.com/office/drawing/2014/main" id="{84EA4B24-42EC-B049-BC92-E1E15B7E5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471" y="6640606"/>
            <a:ext cx="6427694" cy="6427694"/>
          </a:xfrm>
          <a:prstGeom prst="rect">
            <a:avLst/>
          </a:prstGeom>
        </p:spPr>
      </p:pic>
      <p:sp>
        <p:nvSpPr>
          <p:cNvPr id="4" name="Frame 3">
            <a:extLst>
              <a:ext uri="{FF2B5EF4-FFF2-40B4-BE49-F238E27FC236}">
                <a16:creationId xmlns:a16="http://schemas.microsoft.com/office/drawing/2014/main" id="{DBF97F34-5B92-8E4D-99F8-6085210F86AA}"/>
              </a:ext>
            </a:extLst>
          </p:cNvPr>
          <p:cNvSpPr/>
          <p:nvPr/>
        </p:nvSpPr>
        <p:spPr>
          <a:xfrm>
            <a:off x="3523130" y="9036423"/>
            <a:ext cx="5782235" cy="1613647"/>
          </a:xfrm>
          <a:prstGeom prst="frame">
            <a:avLst>
              <a:gd name="adj1" fmla="val 14286"/>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6" name="Graphic 5" descr="Connections with solid fill">
            <a:extLst>
              <a:ext uri="{FF2B5EF4-FFF2-40B4-BE49-F238E27FC236}">
                <a16:creationId xmlns:a16="http://schemas.microsoft.com/office/drawing/2014/main" id="{BE156AD0-8450-0E4C-A776-B1D87EB486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98351" y="6407524"/>
            <a:ext cx="6660776" cy="6660776"/>
          </a:xfrm>
          <a:prstGeom prst="rect">
            <a:avLst/>
          </a:prstGeom>
        </p:spPr>
      </p:pic>
      <p:sp>
        <p:nvSpPr>
          <p:cNvPr id="12" name="Frame 11">
            <a:extLst>
              <a:ext uri="{FF2B5EF4-FFF2-40B4-BE49-F238E27FC236}">
                <a16:creationId xmlns:a16="http://schemas.microsoft.com/office/drawing/2014/main" id="{3265A35E-C3FD-ED41-B00D-C335603A2A56}"/>
              </a:ext>
            </a:extLst>
          </p:cNvPr>
          <p:cNvSpPr/>
          <p:nvPr/>
        </p:nvSpPr>
        <p:spPr>
          <a:xfrm>
            <a:off x="12185650" y="8051034"/>
            <a:ext cx="2588187" cy="2572142"/>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204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An individual entity that is discrete</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Row in table, node in network</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8" name="Picture 7" descr="Table&#10;&#10;Description automatically generated with medium confidence">
            <a:extLst>
              <a:ext uri="{FF2B5EF4-FFF2-40B4-BE49-F238E27FC236}">
                <a16:creationId xmlns:a16="http://schemas.microsoft.com/office/drawing/2014/main" id="{853741A2-6010-7946-B124-F53239741A51}"/>
              </a:ext>
            </a:extLst>
          </p:cNvPr>
          <p:cNvPicPr>
            <a:picLocks noChangeAspect="1"/>
          </p:cNvPicPr>
          <p:nvPr/>
        </p:nvPicPr>
        <p:blipFill rotWithShape="1">
          <a:blip r:embed="rId3">
            <a:extLst>
              <a:ext uri="{28A0092B-C50C-407E-A947-70E740481C1C}">
                <a14:useLocalDpi xmlns:a14="http://schemas.microsoft.com/office/drawing/2010/main" val="0"/>
              </a:ext>
            </a:extLst>
          </a:blip>
          <a:srcRect r="45119"/>
          <a:stretch/>
        </p:blipFill>
        <p:spPr>
          <a:xfrm>
            <a:off x="770321" y="7569817"/>
            <a:ext cx="14269282" cy="5498483"/>
          </a:xfrm>
          <a:prstGeom prst="rect">
            <a:avLst/>
          </a:prstGeom>
        </p:spPr>
      </p:pic>
      <p:pic>
        <p:nvPicPr>
          <p:cNvPr id="13" name="Picture 12" descr="Chart&#10;&#10;Description automatically generated">
            <a:extLst>
              <a:ext uri="{FF2B5EF4-FFF2-40B4-BE49-F238E27FC236}">
                <a16:creationId xmlns:a16="http://schemas.microsoft.com/office/drawing/2014/main" id="{2B1D819C-A46E-7247-8110-DA977CD3C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4446" y="8120330"/>
            <a:ext cx="6999499" cy="4776333"/>
          </a:xfrm>
          <a:prstGeom prst="rect">
            <a:avLst/>
          </a:prstGeom>
        </p:spPr>
      </p:pic>
      <p:pic>
        <p:nvPicPr>
          <p:cNvPr id="26" name="Picture 25" descr="Table&#10;&#10;Description automatically generated">
            <a:extLst>
              <a:ext uri="{FF2B5EF4-FFF2-40B4-BE49-F238E27FC236}">
                <a16:creationId xmlns:a16="http://schemas.microsoft.com/office/drawing/2014/main" id="{97C6CD61-6FC8-0440-8F53-61D360F10C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6257" y="3718941"/>
            <a:ext cx="8451943" cy="4401389"/>
          </a:xfrm>
          <a:prstGeom prst="rect">
            <a:avLst/>
          </a:prstGeom>
        </p:spPr>
      </p:pic>
      <p:sp>
        <p:nvSpPr>
          <p:cNvPr id="27" name="Frame 26">
            <a:extLst>
              <a:ext uri="{FF2B5EF4-FFF2-40B4-BE49-F238E27FC236}">
                <a16:creationId xmlns:a16="http://schemas.microsoft.com/office/drawing/2014/main" id="{5EAF490F-607B-6B41-A1A6-8002CC421050}"/>
              </a:ext>
            </a:extLst>
          </p:cNvPr>
          <p:cNvSpPr/>
          <p:nvPr/>
        </p:nvSpPr>
        <p:spPr>
          <a:xfrm>
            <a:off x="654269" y="8544910"/>
            <a:ext cx="14353803" cy="718248"/>
          </a:xfrm>
          <a:prstGeom prst="frame">
            <a:avLst>
              <a:gd name="adj1" fmla="val 20696"/>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0" name="Frame 29">
            <a:extLst>
              <a:ext uri="{FF2B5EF4-FFF2-40B4-BE49-F238E27FC236}">
                <a16:creationId xmlns:a16="http://schemas.microsoft.com/office/drawing/2014/main" id="{19511001-FFDC-9445-BA26-C70E25E9BA0D}"/>
              </a:ext>
            </a:extLst>
          </p:cNvPr>
          <p:cNvSpPr/>
          <p:nvPr/>
        </p:nvSpPr>
        <p:spPr>
          <a:xfrm>
            <a:off x="17895567" y="8265353"/>
            <a:ext cx="1008993" cy="1267981"/>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1" name="Frame 30">
            <a:extLst>
              <a:ext uri="{FF2B5EF4-FFF2-40B4-BE49-F238E27FC236}">
                <a16:creationId xmlns:a16="http://schemas.microsoft.com/office/drawing/2014/main" id="{4553ED5E-40F6-EB43-8A76-F81CA280824A}"/>
              </a:ext>
            </a:extLst>
          </p:cNvPr>
          <p:cNvSpPr/>
          <p:nvPr/>
        </p:nvSpPr>
        <p:spPr>
          <a:xfrm>
            <a:off x="15309318" y="4333563"/>
            <a:ext cx="8304361" cy="69147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BEA2BB77-D595-9C43-B1C1-F96E366F2FEE}"/>
              </a:ext>
            </a:extLst>
          </p:cNvPr>
          <p:cNvSpPr txBox="1"/>
          <p:nvPr/>
        </p:nvSpPr>
        <p:spPr>
          <a:xfrm>
            <a:off x="-10509" y="13104214"/>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https://www.kaggle.com/imls/museum-directory</a:t>
            </a:r>
            <a:r>
              <a:rPr lang="en-US" sz="3600" dirty="0"/>
              <a:t> </a:t>
            </a:r>
          </a:p>
        </p:txBody>
      </p:sp>
    </p:spTree>
    <p:extLst>
      <p:ext uri="{BB962C8B-B14F-4D97-AF65-F5344CB8AC3E}">
        <p14:creationId xmlns:p14="http://schemas.microsoft.com/office/powerpoint/2010/main" val="2263290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Attributes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Salary, temperature, protein expression levels</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Dollar outline">
            <a:extLst>
              <a:ext uri="{FF2B5EF4-FFF2-40B4-BE49-F238E27FC236}">
                <a16:creationId xmlns:a16="http://schemas.microsoft.com/office/drawing/2014/main" id="{93D00551-274E-E543-BDB5-66F347D2E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75412" y="8139954"/>
            <a:ext cx="4123764" cy="4123764"/>
          </a:xfrm>
          <a:prstGeom prst="rect">
            <a:avLst/>
          </a:prstGeom>
        </p:spPr>
      </p:pic>
      <p:pic>
        <p:nvPicPr>
          <p:cNvPr id="5" name="Graphic 4" descr="Thermometer with solid fill">
            <a:extLst>
              <a:ext uri="{FF2B5EF4-FFF2-40B4-BE49-F238E27FC236}">
                <a16:creationId xmlns:a16="http://schemas.microsoft.com/office/drawing/2014/main" id="{5C89C7C8-A671-1647-92A9-8B1B526520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8188" y="7270377"/>
            <a:ext cx="5862918" cy="5862918"/>
          </a:xfrm>
          <a:prstGeom prst="rect">
            <a:avLst/>
          </a:prstGeom>
        </p:spPr>
      </p:pic>
      <p:pic>
        <p:nvPicPr>
          <p:cNvPr id="7" name="Graphic 6" descr="Germ outline">
            <a:extLst>
              <a:ext uri="{FF2B5EF4-FFF2-40B4-BE49-F238E27FC236}">
                <a16:creationId xmlns:a16="http://schemas.microsoft.com/office/drawing/2014/main" id="{920FF6AA-3343-0F47-A27D-98350AAE4B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379388" y="8139954"/>
            <a:ext cx="3684494" cy="3684494"/>
          </a:xfrm>
          <a:prstGeom prst="rect">
            <a:avLst/>
          </a:prstGeom>
        </p:spPr>
      </p:pic>
    </p:spTree>
    <p:extLst>
      <p:ext uri="{BB962C8B-B14F-4D97-AF65-F5344CB8AC3E}">
        <p14:creationId xmlns:p14="http://schemas.microsoft.com/office/powerpoint/2010/main" val="1648009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Attributes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Salary, temperature, protein expression levels</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8" name="Picture 7" descr="Table&#10;&#10;Description automatically generated with medium confidence">
            <a:extLst>
              <a:ext uri="{FF2B5EF4-FFF2-40B4-BE49-F238E27FC236}">
                <a16:creationId xmlns:a16="http://schemas.microsoft.com/office/drawing/2014/main" id="{981EBFB7-97F3-1549-8B7A-FDE34B0B270C}"/>
              </a:ext>
            </a:extLst>
          </p:cNvPr>
          <p:cNvPicPr>
            <a:picLocks noChangeAspect="1"/>
          </p:cNvPicPr>
          <p:nvPr/>
        </p:nvPicPr>
        <p:blipFill rotWithShape="1">
          <a:blip r:embed="rId3">
            <a:extLst>
              <a:ext uri="{28A0092B-C50C-407E-A947-70E740481C1C}">
                <a14:useLocalDpi xmlns:a14="http://schemas.microsoft.com/office/drawing/2010/main" val="0"/>
              </a:ext>
            </a:extLst>
          </a:blip>
          <a:srcRect r="45119" b="51646"/>
          <a:stretch/>
        </p:blipFill>
        <p:spPr>
          <a:xfrm>
            <a:off x="80143" y="7431196"/>
            <a:ext cx="14269282" cy="2658735"/>
          </a:xfrm>
          <a:prstGeom prst="rect">
            <a:avLst/>
          </a:prstGeom>
        </p:spPr>
      </p:pic>
      <p:pic>
        <p:nvPicPr>
          <p:cNvPr id="9" name="Picture 8" descr="Table&#10;&#10;Description automatically generated">
            <a:extLst>
              <a:ext uri="{FF2B5EF4-FFF2-40B4-BE49-F238E27FC236}">
                <a16:creationId xmlns:a16="http://schemas.microsoft.com/office/drawing/2014/main" id="{674EA196-824A-4A4C-A2E9-7AC6682A49D6}"/>
              </a:ext>
            </a:extLst>
          </p:cNvPr>
          <p:cNvPicPr>
            <a:picLocks noChangeAspect="1"/>
          </p:cNvPicPr>
          <p:nvPr/>
        </p:nvPicPr>
        <p:blipFill rotWithShape="1">
          <a:blip r:embed="rId4">
            <a:extLst>
              <a:ext uri="{28A0092B-C50C-407E-A947-70E740481C1C}">
                <a14:useLocalDpi xmlns:a14="http://schemas.microsoft.com/office/drawing/2010/main" val="0"/>
              </a:ext>
            </a:extLst>
          </a:blip>
          <a:srcRect b="38647"/>
          <a:stretch/>
        </p:blipFill>
        <p:spPr>
          <a:xfrm>
            <a:off x="7972379" y="10386859"/>
            <a:ext cx="8451943" cy="2700395"/>
          </a:xfrm>
          <a:prstGeom prst="rect">
            <a:avLst/>
          </a:prstGeom>
        </p:spPr>
      </p:pic>
      <p:pic>
        <p:nvPicPr>
          <p:cNvPr id="4" name="Picture 3" descr="Table&#10;&#10;Description automatically generated">
            <a:extLst>
              <a:ext uri="{FF2B5EF4-FFF2-40B4-BE49-F238E27FC236}">
                <a16:creationId xmlns:a16="http://schemas.microsoft.com/office/drawing/2014/main" id="{6B2224E4-31FD-6845-9EEC-B59BF5F53020}"/>
              </a:ext>
            </a:extLst>
          </p:cNvPr>
          <p:cNvPicPr>
            <a:picLocks noChangeAspect="1"/>
          </p:cNvPicPr>
          <p:nvPr/>
        </p:nvPicPr>
        <p:blipFill rotWithShape="1">
          <a:blip r:embed="rId5">
            <a:extLst>
              <a:ext uri="{28A0092B-C50C-407E-A947-70E740481C1C}">
                <a14:useLocalDpi xmlns:a14="http://schemas.microsoft.com/office/drawing/2010/main" val="0"/>
              </a:ext>
            </a:extLst>
          </a:blip>
          <a:srcRect l="62190" b="53824"/>
          <a:stretch/>
        </p:blipFill>
        <p:spPr>
          <a:xfrm>
            <a:off x="14349425" y="7377215"/>
            <a:ext cx="6742696" cy="2577509"/>
          </a:xfrm>
          <a:prstGeom prst="rect">
            <a:avLst/>
          </a:prstGeom>
        </p:spPr>
      </p:pic>
      <p:sp>
        <p:nvSpPr>
          <p:cNvPr id="24" name="Frame 23">
            <a:extLst>
              <a:ext uri="{FF2B5EF4-FFF2-40B4-BE49-F238E27FC236}">
                <a16:creationId xmlns:a16="http://schemas.microsoft.com/office/drawing/2014/main" id="{B6B40D49-98D5-964F-9BE9-92CF2B7E4DFB}"/>
              </a:ext>
            </a:extLst>
          </p:cNvPr>
          <p:cNvSpPr/>
          <p:nvPr/>
        </p:nvSpPr>
        <p:spPr>
          <a:xfrm>
            <a:off x="9745472" y="10386859"/>
            <a:ext cx="6678850" cy="794081"/>
          </a:xfrm>
          <a:prstGeom prst="frame">
            <a:avLst>
              <a:gd name="adj1" fmla="val 16863"/>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Frame 12">
            <a:extLst>
              <a:ext uri="{FF2B5EF4-FFF2-40B4-BE49-F238E27FC236}">
                <a16:creationId xmlns:a16="http://schemas.microsoft.com/office/drawing/2014/main" id="{E83522F1-ADE1-6C49-AA40-C1854C9B5BB3}"/>
              </a:ext>
            </a:extLst>
          </p:cNvPr>
          <p:cNvSpPr/>
          <p:nvPr/>
        </p:nvSpPr>
        <p:spPr>
          <a:xfrm>
            <a:off x="3885212" y="7381501"/>
            <a:ext cx="17206910" cy="1130576"/>
          </a:xfrm>
          <a:prstGeom prst="frame">
            <a:avLst>
              <a:gd name="adj1" fmla="val 16863"/>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5" name="TextBox 24">
            <a:extLst>
              <a:ext uri="{FF2B5EF4-FFF2-40B4-BE49-F238E27FC236}">
                <a16:creationId xmlns:a16="http://schemas.microsoft.com/office/drawing/2014/main" id="{F88B2A85-3CC8-2D4D-B4FC-D38C52667F1C}"/>
              </a:ext>
            </a:extLst>
          </p:cNvPr>
          <p:cNvSpPr txBox="1"/>
          <p:nvPr/>
        </p:nvSpPr>
        <p:spPr>
          <a:xfrm>
            <a:off x="0" y="10006517"/>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https://www.kaggle.com/imls/museum-directory</a:t>
            </a:r>
            <a:r>
              <a:rPr lang="en-US" sz="3600" dirty="0"/>
              <a:t> </a:t>
            </a:r>
          </a:p>
        </p:txBody>
      </p:sp>
    </p:spTree>
    <p:extLst>
      <p:ext uri="{BB962C8B-B14F-4D97-AF65-F5344CB8AC3E}">
        <p14:creationId xmlns:p14="http://schemas.microsoft.com/office/powerpoint/2010/main" val="3026287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Link</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Relationship between two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Edge in a network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5" name="Graphic 4" descr="Connections with solid fill">
            <a:extLst>
              <a:ext uri="{FF2B5EF4-FFF2-40B4-BE49-F238E27FC236}">
                <a16:creationId xmlns:a16="http://schemas.microsoft.com/office/drawing/2014/main" id="{22A08A35-18DE-CD4F-AB50-A8D8AAF832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1668" y="4692080"/>
            <a:ext cx="9290049" cy="9290049"/>
          </a:xfrm>
          <a:prstGeom prst="rect">
            <a:avLst/>
          </a:prstGeom>
        </p:spPr>
      </p:pic>
      <p:sp>
        <p:nvSpPr>
          <p:cNvPr id="6" name="Frame 5">
            <a:extLst>
              <a:ext uri="{FF2B5EF4-FFF2-40B4-BE49-F238E27FC236}">
                <a16:creationId xmlns:a16="http://schemas.microsoft.com/office/drawing/2014/main" id="{AC9C94AD-2AF3-0A44-BD9C-54245F767B9B}"/>
              </a:ext>
            </a:extLst>
          </p:cNvPr>
          <p:cNvSpPr/>
          <p:nvPr/>
        </p:nvSpPr>
        <p:spPr>
          <a:xfrm>
            <a:off x="10410637" y="9337104"/>
            <a:ext cx="2588187" cy="2572142"/>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58035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Link</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Relationship between two items</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Ex. Edge in a network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7" name="Picture 6" descr="Chart&#10;&#10;Description automatically generated">
            <a:extLst>
              <a:ext uri="{FF2B5EF4-FFF2-40B4-BE49-F238E27FC236}">
                <a16:creationId xmlns:a16="http://schemas.microsoft.com/office/drawing/2014/main" id="{5B18785A-39A0-EB42-A6AE-7713C129D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803" y="7020886"/>
            <a:ext cx="9289373" cy="6385059"/>
          </a:xfrm>
          <a:prstGeom prst="rect">
            <a:avLst/>
          </a:prstGeom>
        </p:spPr>
      </p:pic>
      <p:pic>
        <p:nvPicPr>
          <p:cNvPr id="9" name="Picture 8" descr="Table, Excel&#10;&#10;Description automatically generated">
            <a:extLst>
              <a:ext uri="{FF2B5EF4-FFF2-40B4-BE49-F238E27FC236}">
                <a16:creationId xmlns:a16="http://schemas.microsoft.com/office/drawing/2014/main" id="{02FAC8B4-6ABE-F64C-8C1B-7208F80D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0439" y="7037231"/>
            <a:ext cx="8787715" cy="4889938"/>
          </a:xfrm>
          <a:prstGeom prst="rect">
            <a:avLst/>
          </a:prstGeom>
        </p:spPr>
      </p:pic>
      <p:sp>
        <p:nvSpPr>
          <p:cNvPr id="13" name="Frame 12">
            <a:extLst>
              <a:ext uri="{FF2B5EF4-FFF2-40B4-BE49-F238E27FC236}">
                <a16:creationId xmlns:a16="http://schemas.microsoft.com/office/drawing/2014/main" id="{42B15C63-DCA3-344E-8F95-E71CA42A4DDA}"/>
              </a:ext>
            </a:extLst>
          </p:cNvPr>
          <p:cNvSpPr/>
          <p:nvPr/>
        </p:nvSpPr>
        <p:spPr>
          <a:xfrm rot="17555213">
            <a:off x="7015621" y="7497439"/>
            <a:ext cx="919968" cy="1674460"/>
          </a:xfrm>
          <a:prstGeom prst="frame">
            <a:avLst>
              <a:gd name="adj1" fmla="val 19515"/>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Frame 13">
            <a:extLst>
              <a:ext uri="{FF2B5EF4-FFF2-40B4-BE49-F238E27FC236}">
                <a16:creationId xmlns:a16="http://schemas.microsoft.com/office/drawing/2014/main" id="{21F97858-79D0-FA4F-B0AC-ADC4C6110F44}"/>
              </a:ext>
            </a:extLst>
          </p:cNvPr>
          <p:cNvSpPr/>
          <p:nvPr/>
        </p:nvSpPr>
        <p:spPr>
          <a:xfrm>
            <a:off x="15037826" y="6858000"/>
            <a:ext cx="4511415" cy="5407572"/>
          </a:xfrm>
          <a:prstGeom prst="frame">
            <a:avLst>
              <a:gd name="adj1" fmla="val 6738"/>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676633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Position</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Spatial data providing a location in 2D or 3D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6600" b="0" i="0" u="none" strike="noStrike" kern="0" cap="none" spc="0" normalizeH="0" baseline="0" noProof="0" dirty="0">
                <a:ln>
                  <a:noFill/>
                </a:ln>
                <a:solidFill>
                  <a:srgbClr val="000000"/>
                </a:solidFill>
                <a:effectLst/>
                <a:uLnTx/>
                <a:uFillTx/>
                <a:latin typeface="Gill Sans"/>
                <a:sym typeface="Gill Sans"/>
              </a:rPr>
              <a:t>Ex. Latitude &amp; longitude, three numbers describing a region in space measured by a medical scanner</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Graphic 2" descr="Map with pin outline">
            <a:extLst>
              <a:ext uri="{FF2B5EF4-FFF2-40B4-BE49-F238E27FC236}">
                <a16:creationId xmlns:a16="http://schemas.microsoft.com/office/drawing/2014/main" id="{5A79C9F9-D4F8-2E4B-84D4-16345500C1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6071" y="7664824"/>
            <a:ext cx="6051176" cy="6051176"/>
          </a:xfrm>
          <a:prstGeom prst="rect">
            <a:avLst/>
          </a:prstGeom>
        </p:spPr>
      </p:pic>
      <p:sp>
        <p:nvSpPr>
          <p:cNvPr id="4" name="Rectangle 3">
            <a:extLst>
              <a:ext uri="{FF2B5EF4-FFF2-40B4-BE49-F238E27FC236}">
                <a16:creationId xmlns:a16="http://schemas.microsoft.com/office/drawing/2014/main" id="{6743BC09-96A4-4746-9E28-2C2238516746}"/>
              </a:ext>
            </a:extLst>
          </p:cNvPr>
          <p:cNvSpPr/>
          <p:nvPr/>
        </p:nvSpPr>
        <p:spPr>
          <a:xfrm>
            <a:off x="6521418" y="8520717"/>
            <a:ext cx="7438255" cy="954107"/>
          </a:xfrm>
          <a:prstGeom prst="rect">
            <a:avLst/>
          </a:prstGeom>
          <a:noFill/>
        </p:spPr>
        <p:txBody>
          <a:bodyPr wrap="none" lIns="91440" tIns="45720" rIns="91440" bIns="45720">
            <a:spAutoFit/>
          </a:bodyPr>
          <a:lstStyle/>
          <a:p>
            <a:r>
              <a:rPr lang="en-US" dirty="0"/>
              <a:t>42.3398° N, 71.0892° W</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Frame 7">
            <a:extLst>
              <a:ext uri="{FF2B5EF4-FFF2-40B4-BE49-F238E27FC236}">
                <a16:creationId xmlns:a16="http://schemas.microsoft.com/office/drawing/2014/main" id="{E8BA557C-50A1-E545-A5BE-509258C5043D}"/>
              </a:ext>
            </a:extLst>
          </p:cNvPr>
          <p:cNvSpPr/>
          <p:nvPr/>
        </p:nvSpPr>
        <p:spPr>
          <a:xfrm>
            <a:off x="6263153" y="8309849"/>
            <a:ext cx="7963836" cy="142806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left_lao_3.tiff" descr="left_lao_3.tiff">
            <a:extLst>
              <a:ext uri="{FF2B5EF4-FFF2-40B4-BE49-F238E27FC236}">
                <a16:creationId xmlns:a16="http://schemas.microsoft.com/office/drawing/2014/main" id="{3FA8043D-C46F-714C-922B-C6069D71AC44}"/>
              </a:ext>
            </a:extLst>
          </p:cNvPr>
          <p:cNvPicPr>
            <a:picLocks noChangeAspect="1"/>
          </p:cNvPicPr>
          <p:nvPr/>
        </p:nvPicPr>
        <p:blipFill>
          <a:blip r:embed="rId5"/>
          <a:stretch>
            <a:fillRect/>
          </a:stretch>
        </p:blipFill>
        <p:spPr>
          <a:xfrm>
            <a:off x="14980762" y="7340591"/>
            <a:ext cx="5727709" cy="5727709"/>
          </a:xfrm>
          <a:prstGeom prst="rect">
            <a:avLst/>
          </a:prstGeom>
          <a:ln w="12700">
            <a:miter lim="400000"/>
          </a:ln>
          <a:effectLst>
            <a:outerShdw blurRad="177800" dist="76200" dir="2700000" rotWithShape="0">
              <a:srgbClr val="424242">
                <a:alpha val="75000"/>
              </a:srgbClr>
            </a:outerShdw>
          </a:effectLst>
        </p:spPr>
      </p:pic>
      <p:sp>
        <p:nvSpPr>
          <p:cNvPr id="10" name="Rectangle 9">
            <a:extLst>
              <a:ext uri="{FF2B5EF4-FFF2-40B4-BE49-F238E27FC236}">
                <a16:creationId xmlns:a16="http://schemas.microsoft.com/office/drawing/2014/main" id="{9F66AAF1-4757-D34A-BA05-B588BB28BD88}"/>
              </a:ext>
            </a:extLst>
          </p:cNvPr>
          <p:cNvSpPr/>
          <p:nvPr/>
        </p:nvSpPr>
        <p:spPr>
          <a:xfrm>
            <a:off x="19267897" y="7540968"/>
            <a:ext cx="2260555" cy="923330"/>
          </a:xfrm>
          <a:prstGeom prst="rect">
            <a:avLst/>
          </a:prstGeom>
          <a:solidFill>
            <a:schemeClr val="bg1"/>
          </a:solidFill>
        </p:spPr>
        <p:txBody>
          <a:bodyPr wrap="none" lIns="91440" tIns="45720" rIns="91440" bIns="45720">
            <a:spAutoFit/>
          </a:bodyPr>
          <a:lstStyle/>
          <a:p>
            <a:r>
              <a:rPr lang="en-US" dirty="0"/>
              <a:t>(x, y, z)</a:t>
            </a:r>
          </a:p>
        </p:txBody>
      </p:sp>
      <p:sp>
        <p:nvSpPr>
          <p:cNvPr id="12" name="Frame 11">
            <a:extLst>
              <a:ext uri="{FF2B5EF4-FFF2-40B4-BE49-F238E27FC236}">
                <a16:creationId xmlns:a16="http://schemas.microsoft.com/office/drawing/2014/main" id="{680311AB-F54E-3F4C-80C2-72D18AEE489E}"/>
              </a:ext>
            </a:extLst>
          </p:cNvPr>
          <p:cNvSpPr/>
          <p:nvPr/>
        </p:nvSpPr>
        <p:spPr>
          <a:xfrm>
            <a:off x="18984071" y="7330100"/>
            <a:ext cx="2666434" cy="1477171"/>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2BD79F29-9210-7A4D-81F1-014053AC7957}"/>
              </a:ext>
            </a:extLst>
          </p:cNvPr>
          <p:cNvSpPr/>
          <p:nvPr/>
        </p:nvSpPr>
        <p:spPr>
          <a:xfrm>
            <a:off x="14980762" y="12314570"/>
            <a:ext cx="3764172" cy="954107"/>
          </a:xfrm>
          <a:prstGeom prst="rect">
            <a:avLst/>
          </a:prstGeom>
          <a:noFill/>
        </p:spPr>
        <p:txBody>
          <a:bodyPr wrap="none" lIns="91440" tIns="45720" rIns="91440" bIns="45720">
            <a:spAutoFit/>
          </a:bodyPr>
          <a:lstStyle/>
          <a:p>
            <a:r>
              <a:rPr lang="en-US" dirty="0" err="1"/>
              <a:t>Borkin</a:t>
            </a:r>
            <a:r>
              <a:rPr lang="en-US" dirty="0"/>
              <a:t> 2010</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cxnSp>
        <p:nvCxnSpPr>
          <p:cNvPr id="6" name="Straight Arrow Connector 5">
            <a:extLst>
              <a:ext uri="{FF2B5EF4-FFF2-40B4-BE49-F238E27FC236}">
                <a16:creationId xmlns:a16="http://schemas.microsoft.com/office/drawing/2014/main" id="{492275BF-814E-3641-BFFD-CF49EDE08367}"/>
              </a:ext>
            </a:extLst>
          </p:cNvPr>
          <p:cNvCxnSpPr>
            <a:cxnSpLocks/>
          </p:cNvCxnSpPr>
          <p:nvPr/>
        </p:nvCxnSpPr>
        <p:spPr>
          <a:xfrm flipH="1">
            <a:off x="18984072" y="8520717"/>
            <a:ext cx="567952" cy="757754"/>
          </a:xfrm>
          <a:prstGeom prst="straightConnector1">
            <a:avLst/>
          </a:prstGeom>
          <a:noFill/>
          <a:ln w="76200" cap="flat">
            <a:solidFill>
              <a:schemeClr val="tx1">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27334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a:t>
            </a:r>
            <a:r>
              <a:rPr lang="en-US" dirty="0" err="1"/>
              <a:t>Munzner’s</a:t>
            </a:r>
            <a:r>
              <a:rPr lang="en-US" dirty="0"/>
              <a:t> Nested Model of Visualization Design </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Finished ic-01, setting up Git</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9D9EF3C-2476-B347-9E94-C66502077C3A}"/>
              </a:ext>
            </a:extLst>
          </p:cNvPr>
          <p:cNvPicPr>
            <a:picLocks noChangeAspect="1"/>
          </p:cNvPicPr>
          <p:nvPr/>
        </p:nvPicPr>
        <p:blipFill rotWithShape="1">
          <a:blip r:embed="rId3">
            <a:extLst>
              <a:ext uri="{28A0092B-C50C-407E-A947-70E740481C1C}">
                <a14:useLocalDpi xmlns:a14="http://schemas.microsoft.com/office/drawing/2010/main" val="0"/>
              </a:ext>
            </a:extLst>
          </a:blip>
          <a:srcRect l="44123" t="2463" r="37505" b="4962"/>
          <a:stretch/>
        </p:blipFill>
        <p:spPr>
          <a:xfrm>
            <a:off x="17832500" y="7916416"/>
            <a:ext cx="3356354" cy="5293774"/>
          </a:xfrm>
          <a:prstGeom prst="rect">
            <a:avLst/>
          </a:prstGeom>
        </p:spPr>
      </p:pic>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41652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Position</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Spatial data providing a location in 2D or 3D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6600" b="0" i="0" u="none" strike="noStrike" kern="0" cap="none" spc="0" normalizeH="0" baseline="0" noProof="0" dirty="0">
                <a:ln>
                  <a:noFill/>
                </a:ln>
                <a:solidFill>
                  <a:srgbClr val="000000"/>
                </a:solidFill>
                <a:effectLst/>
                <a:uLnTx/>
                <a:uFillTx/>
                <a:latin typeface="Gill Sans"/>
                <a:sym typeface="Gill Sans"/>
              </a:rPr>
              <a:t>Ex. Latitude &amp; longitude, three numbers describing a region in space measured by a medical scanner</a:t>
            </a:r>
            <a:endParaRPr kumimoji="0" sz="6600" b="0" i="0" u="none" strike="noStrike" kern="0" cap="none" spc="0" normalizeH="0" baseline="0" noProof="0" dirty="0">
              <a:ln>
                <a:noFill/>
              </a:ln>
              <a:solidFill>
                <a:srgbClr val="000000"/>
              </a:solidFill>
              <a:effectLst/>
              <a:uLnTx/>
              <a:uFillTx/>
              <a:latin typeface="Gill Sans"/>
              <a:sym typeface="Gill Sans"/>
            </a:endParaRP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5" name="Picture 4" descr="Table&#10;&#10;Description automatically generated with medium confidence">
            <a:extLst>
              <a:ext uri="{FF2B5EF4-FFF2-40B4-BE49-F238E27FC236}">
                <a16:creationId xmlns:a16="http://schemas.microsoft.com/office/drawing/2014/main" id="{784B4E4C-607D-9C4D-A455-EFC5FB003FA0}"/>
              </a:ext>
            </a:extLst>
          </p:cNvPr>
          <p:cNvPicPr>
            <a:picLocks noChangeAspect="1"/>
          </p:cNvPicPr>
          <p:nvPr/>
        </p:nvPicPr>
        <p:blipFill rotWithShape="1">
          <a:blip r:embed="rId4">
            <a:extLst>
              <a:ext uri="{28A0092B-C50C-407E-A947-70E740481C1C}">
                <a14:useLocalDpi xmlns:a14="http://schemas.microsoft.com/office/drawing/2010/main" val="0"/>
              </a:ext>
            </a:extLst>
          </a:blip>
          <a:srcRect r="39411"/>
          <a:stretch/>
        </p:blipFill>
        <p:spPr>
          <a:xfrm>
            <a:off x="2710306" y="7923330"/>
            <a:ext cx="15237419" cy="5318391"/>
          </a:xfrm>
          <a:prstGeom prst="rect">
            <a:avLst/>
          </a:prstGeom>
        </p:spPr>
      </p:pic>
      <p:sp>
        <p:nvSpPr>
          <p:cNvPr id="9" name="Frame 8">
            <a:extLst>
              <a:ext uri="{FF2B5EF4-FFF2-40B4-BE49-F238E27FC236}">
                <a16:creationId xmlns:a16="http://schemas.microsoft.com/office/drawing/2014/main" id="{4E0928EE-4002-B940-96E4-4C78E130A86B}"/>
              </a:ext>
            </a:extLst>
          </p:cNvPr>
          <p:cNvSpPr/>
          <p:nvPr/>
        </p:nvSpPr>
        <p:spPr>
          <a:xfrm>
            <a:off x="17832500" y="8859350"/>
            <a:ext cx="3356354" cy="663023"/>
          </a:xfrm>
          <a:prstGeom prst="frame">
            <a:avLst>
              <a:gd name="adj1" fmla="val 2360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BF806926-67FE-9444-B3A0-E74CA1293D2C}"/>
              </a:ext>
            </a:extLst>
          </p:cNvPr>
          <p:cNvSpPr txBox="1"/>
          <p:nvPr/>
        </p:nvSpPr>
        <p:spPr>
          <a:xfrm>
            <a:off x="-10509" y="13104214"/>
            <a:ext cx="1229710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6"/>
              </a:rPr>
              <a:t>https://www.kaggle.com/imls/museum-directory</a:t>
            </a:r>
            <a:r>
              <a:rPr lang="en-US" sz="3600" dirty="0"/>
              <a:t> </a:t>
            </a:r>
          </a:p>
        </p:txBody>
      </p:sp>
    </p:spTree>
    <p:extLst>
      <p:ext uri="{BB962C8B-B14F-4D97-AF65-F5344CB8AC3E}">
        <p14:creationId xmlns:p14="http://schemas.microsoft.com/office/powerpoint/2010/main" val="3165631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Grid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Specifies the strategy for sampling continuous data in terms of geometric and topological relationships between cells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Picture 2">
            <a:extLst>
              <a:ext uri="{FF2B5EF4-FFF2-40B4-BE49-F238E27FC236}">
                <a16:creationId xmlns:a16="http://schemas.microsoft.com/office/drawing/2014/main" id="{C590A352-272F-7E47-810C-88D5C3620697}"/>
              </a:ext>
            </a:extLst>
          </p:cNvPr>
          <p:cNvPicPr>
            <a:picLocks noChangeAspect="1"/>
          </p:cNvPicPr>
          <p:nvPr/>
        </p:nvPicPr>
        <p:blipFill rotWithShape="1">
          <a:blip r:embed="rId3">
            <a:extLst>
              <a:ext uri="{28A0092B-C50C-407E-A947-70E740481C1C}">
                <a14:useLocalDpi xmlns:a14="http://schemas.microsoft.com/office/drawing/2010/main" val="0"/>
              </a:ext>
            </a:extLst>
          </a:blip>
          <a:srcRect t="10088"/>
          <a:stretch/>
        </p:blipFill>
        <p:spPr>
          <a:xfrm>
            <a:off x="4991100" y="7975600"/>
            <a:ext cx="13741400" cy="4914900"/>
          </a:xfrm>
          <a:prstGeom prst="rect">
            <a:avLst/>
          </a:prstGeom>
        </p:spPr>
      </p:pic>
    </p:spTree>
    <p:extLst>
      <p:ext uri="{BB962C8B-B14F-4D97-AF65-F5344CB8AC3E}">
        <p14:creationId xmlns:p14="http://schemas.microsoft.com/office/powerpoint/2010/main" val="231268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03" name="Type = structural or mathematical interpretation of the data"/>
          <p:cNvSpPr/>
          <p:nvPr/>
        </p:nvSpPr>
        <p:spPr>
          <a:xfrm>
            <a:off x="279401" y="4041864"/>
            <a:ext cx="23837900" cy="3149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lang="en-US" sz="6600" b="0" i="0" u="none" strike="noStrike" kern="0" cap="small" spc="0" normalizeH="0" baseline="0" noProof="0" dirty="0">
                <a:ln>
                  <a:noFill/>
                </a:ln>
                <a:solidFill>
                  <a:srgbClr val="FF4013"/>
                </a:solidFill>
                <a:effectLst/>
                <a:uLnTx/>
                <a:uFillTx/>
                <a:latin typeface="Gill Sans"/>
                <a:sym typeface="Gill Sans"/>
              </a:rPr>
              <a:t>Data </a:t>
            </a:r>
            <a:r>
              <a:rPr kumimoji="0" sz="6600" b="0" i="0" u="none" strike="noStrike" kern="0" cap="small" spc="0" normalizeH="0" baseline="0" noProof="0" dirty="0">
                <a:ln>
                  <a:noFill/>
                </a:ln>
                <a:solidFill>
                  <a:srgbClr val="FF4013"/>
                </a:solidFill>
                <a:effectLst/>
                <a:uLnTx/>
                <a:uFillTx/>
                <a:latin typeface="Gill Sans"/>
                <a:sym typeface="Gill Sans"/>
              </a:rPr>
              <a:t>Type</a:t>
            </a:r>
            <a:r>
              <a:rPr lang="en-US" sz="6600" dirty="0">
                <a:latin typeface="Gill Sans"/>
              </a:rPr>
              <a:t>: Grid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lang="en-US" sz="6600" dirty="0">
                <a:latin typeface="Gill Sans"/>
              </a:rPr>
              <a:t>Specifies the strategy for sampling continuous data in terms of geometric and topological relationships between cells </a:t>
            </a:r>
          </a:p>
        </p:txBody>
      </p:sp>
      <p:sp>
        <p:nvSpPr>
          <p:cNvPr id="11" name="Title 2">
            <a:extLst>
              <a:ext uri="{FF2B5EF4-FFF2-40B4-BE49-F238E27FC236}">
                <a16:creationId xmlns:a16="http://schemas.microsoft.com/office/drawing/2014/main" id="{B57261EF-6269-834B-AEA0-76D3D5F8F2E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Types</a:t>
            </a:r>
          </a:p>
        </p:txBody>
      </p:sp>
      <p:pic>
        <p:nvPicPr>
          <p:cNvPr id="3" name="Picture 2" descr="Diagram&#10;&#10;Description automatically generated">
            <a:extLst>
              <a:ext uri="{FF2B5EF4-FFF2-40B4-BE49-F238E27FC236}">
                <a16:creationId xmlns:a16="http://schemas.microsoft.com/office/drawing/2014/main" id="{19189B25-2A2D-4E45-80D1-F15C25964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1" y="7499351"/>
            <a:ext cx="7193454" cy="4911780"/>
          </a:xfrm>
          <a:prstGeom prst="rect">
            <a:avLst/>
          </a:prstGeom>
        </p:spPr>
      </p:pic>
      <p:pic>
        <p:nvPicPr>
          <p:cNvPr id="5" name="Picture 4" descr="Diagram&#10;&#10;Description automatically generated">
            <a:extLst>
              <a:ext uri="{FF2B5EF4-FFF2-40B4-BE49-F238E27FC236}">
                <a16:creationId xmlns:a16="http://schemas.microsoft.com/office/drawing/2014/main" id="{C0A38C69-1FE9-924A-88E2-A85538A65F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2724" y="7777081"/>
            <a:ext cx="8043406" cy="4356319"/>
          </a:xfrm>
          <a:prstGeom prst="rect">
            <a:avLst/>
          </a:prstGeom>
        </p:spPr>
      </p:pic>
      <p:pic>
        <p:nvPicPr>
          <p:cNvPr id="7" name="Picture 6" descr="Diagram&#10;&#10;Description automatically generated">
            <a:extLst>
              <a:ext uri="{FF2B5EF4-FFF2-40B4-BE49-F238E27FC236}">
                <a16:creationId xmlns:a16="http://schemas.microsoft.com/office/drawing/2014/main" id="{812885BF-8412-3848-B9DC-552E4D3AE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56000" y="7459388"/>
            <a:ext cx="8128000" cy="5003800"/>
          </a:xfrm>
          <a:prstGeom prst="rect">
            <a:avLst/>
          </a:prstGeom>
        </p:spPr>
      </p:pic>
      <p:sp>
        <p:nvSpPr>
          <p:cNvPr id="12" name="TextBox 11">
            <a:extLst>
              <a:ext uri="{FF2B5EF4-FFF2-40B4-BE49-F238E27FC236}">
                <a16:creationId xmlns:a16="http://schemas.microsoft.com/office/drawing/2014/main" id="{15FDF1D7-43C7-9643-A9AA-4369C0B40BE0}"/>
              </a:ext>
            </a:extLst>
          </p:cNvPr>
          <p:cNvSpPr txBox="1"/>
          <p:nvPr/>
        </p:nvSpPr>
        <p:spPr>
          <a:xfrm>
            <a:off x="221155" y="12996768"/>
            <a:ext cx="12297102"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6"/>
              </a:rPr>
              <a:t>https://www.ssec.wisc.edu/mcidas/doc/prog_man/2003/access-3.html</a:t>
            </a:r>
            <a:r>
              <a:rPr lang="en-US" sz="2800" dirty="0"/>
              <a:t> </a:t>
            </a:r>
          </a:p>
        </p:txBody>
      </p:sp>
    </p:spTree>
    <p:extLst>
      <p:ext uri="{BB962C8B-B14F-4D97-AF65-F5344CB8AC3E}">
        <p14:creationId xmlns:p14="http://schemas.microsoft.com/office/powerpoint/2010/main" val="1295136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28" name="Dataset = collection of information that is the target of analysis"/>
          <p:cNvSpPr/>
          <p:nvPr/>
        </p:nvSpPr>
        <p:spPr>
          <a:xfrm>
            <a:off x="391814" y="4032250"/>
            <a:ext cx="23876001" cy="11182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C2DFEEB3-7C32-EE45-96B8-39A85D7FC92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Datasets</a:t>
            </a:r>
          </a:p>
        </p:txBody>
      </p:sp>
    </p:spTree>
    <p:extLst>
      <p:ext uri="{BB962C8B-B14F-4D97-AF65-F5344CB8AC3E}">
        <p14:creationId xmlns:p14="http://schemas.microsoft.com/office/powerpoint/2010/main" val="1348697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28" name="Dataset = collection of information that is the target of analysis"/>
          <p:cNvSpPr/>
          <p:nvPr/>
        </p:nvSpPr>
        <p:spPr>
          <a:xfrm>
            <a:off x="391814" y="4032250"/>
            <a:ext cx="23876001"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pic>
        <p:nvPicPr>
          <p:cNvPr id="330" name="fig2.1c_alt.pdf"/>
          <p:cNvPicPr>
            <a:picLocks noChangeAspect="1"/>
          </p:cNvPicPr>
          <p:nvPr/>
        </p:nvPicPr>
        <p:blipFill>
          <a:blip r:embed="rId3">
            <a:extLst>
              <a:ext uri="{28A0092B-C50C-407E-A947-70E740481C1C}">
                <a14:useLocalDpi xmlns:a14="http://schemas.microsoft.com/office/drawing/2010/main" val="0"/>
              </a:ext>
            </a:extLst>
          </a:blip>
          <a:srcRect/>
          <a:stretch/>
        </p:blipFill>
        <p:spPr>
          <a:xfrm>
            <a:off x="4162803" y="6184219"/>
            <a:ext cx="16058394" cy="7341281"/>
          </a:xfrm>
          <a:prstGeom prst="rect">
            <a:avLst/>
          </a:prstGeom>
          <a:ln w="12700">
            <a:miter lim="400000"/>
          </a:ln>
        </p:spPr>
      </p:pic>
      <p:sp>
        <p:nvSpPr>
          <p:cNvPr id="6" name="Title 2">
            <a:extLst>
              <a:ext uri="{FF2B5EF4-FFF2-40B4-BE49-F238E27FC236}">
                <a16:creationId xmlns:a16="http://schemas.microsoft.com/office/drawing/2014/main" id="{C2DFEEB3-7C32-EE45-96B8-39A85D7FC92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Dataset Types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334" name="fig2.1b.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892300" y="5840700"/>
            <a:ext cx="20916900" cy="6949499"/>
          </a:xfrm>
          <a:prstGeom prst="rect">
            <a:avLst/>
          </a:prstGeom>
          <a:ln w="12700">
            <a:miter lim="400000"/>
          </a:ln>
        </p:spPr>
      </p:pic>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&amp; Dataset Types</a:t>
            </a:r>
          </a:p>
        </p:txBody>
      </p:sp>
      <p:sp>
        <p:nvSpPr>
          <p:cNvPr id="10" name="Dataset = collection of information that is the target of analysis">
            <a:extLst>
              <a:ext uri="{FF2B5EF4-FFF2-40B4-BE49-F238E27FC236}">
                <a16:creationId xmlns:a16="http://schemas.microsoft.com/office/drawing/2014/main" id="{F6BD6920-B58B-9240-A4A8-CFF3855ED5DF}"/>
              </a:ext>
            </a:extLst>
          </p:cNvPr>
          <p:cNvSpPr/>
          <p:nvPr/>
        </p:nvSpPr>
        <p:spPr>
          <a:xfrm>
            <a:off x="391814" y="4032250"/>
            <a:ext cx="23876001"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334" name="fig2.1b.pdf"/>
          <p:cNvPicPr>
            <a:picLocks noChangeAspect="1"/>
          </p:cNvPicPr>
          <p:nvPr/>
        </p:nvPicPr>
        <p:blipFill>
          <a:blip r:embed="rId3">
            <a:extLst>
              <a:ext uri="{28A0092B-C50C-407E-A947-70E740481C1C}">
                <a14:useLocalDpi xmlns:a14="http://schemas.microsoft.com/office/drawing/2010/main" val="0"/>
              </a:ext>
            </a:extLst>
          </a:blip>
          <a:srcRect/>
          <a:stretch/>
        </p:blipFill>
        <p:spPr>
          <a:xfrm>
            <a:off x="1892300" y="5840700"/>
            <a:ext cx="20916900" cy="6949499"/>
          </a:xfrm>
          <a:prstGeom prst="rect">
            <a:avLst/>
          </a:prstGeom>
          <a:ln w="12700">
            <a:miter lim="400000"/>
          </a:ln>
        </p:spPr>
      </p:pic>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Data &amp; Dataset Types</a:t>
            </a:r>
          </a:p>
        </p:txBody>
      </p:sp>
      <p:sp>
        <p:nvSpPr>
          <p:cNvPr id="2" name="Frame 1">
            <a:extLst>
              <a:ext uri="{FF2B5EF4-FFF2-40B4-BE49-F238E27FC236}">
                <a16:creationId xmlns:a16="http://schemas.microsoft.com/office/drawing/2014/main" id="{7EA04B64-1B6F-1748-A08A-AA629C128B78}"/>
              </a:ext>
            </a:extLst>
          </p:cNvPr>
          <p:cNvSpPr/>
          <p:nvPr/>
        </p:nvSpPr>
        <p:spPr>
          <a:xfrm>
            <a:off x="3302000" y="10464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Frame 8">
            <a:extLst>
              <a:ext uri="{FF2B5EF4-FFF2-40B4-BE49-F238E27FC236}">
                <a16:creationId xmlns:a16="http://schemas.microsoft.com/office/drawing/2014/main" id="{6BA741E5-79F8-9F4A-BD3C-C93A750EA81E}"/>
              </a:ext>
            </a:extLst>
          </p:cNvPr>
          <p:cNvSpPr/>
          <p:nvPr/>
        </p:nvSpPr>
        <p:spPr>
          <a:xfrm>
            <a:off x="7239000" y="11353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AADA3F2F-DC58-7240-8F65-00890E5B61E1}"/>
              </a:ext>
            </a:extLst>
          </p:cNvPr>
          <p:cNvSpPr/>
          <p:nvPr/>
        </p:nvSpPr>
        <p:spPr>
          <a:xfrm>
            <a:off x="11201400" y="11353800"/>
            <a:ext cx="3403600" cy="83820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Dataset = collection of information that is the target of analysis">
            <a:extLst>
              <a:ext uri="{FF2B5EF4-FFF2-40B4-BE49-F238E27FC236}">
                <a16:creationId xmlns:a16="http://schemas.microsoft.com/office/drawing/2014/main" id="{875E7BAD-9BF0-C343-A781-371A6C41A1F3}"/>
              </a:ext>
            </a:extLst>
          </p:cNvPr>
          <p:cNvSpPr/>
          <p:nvPr/>
        </p:nvSpPr>
        <p:spPr>
          <a:xfrm>
            <a:off x="391814" y="4032250"/>
            <a:ext cx="23876001"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6600" b="0" i="0" u="none" strike="noStrike" kern="0" cap="small" spc="0" normalizeH="0" baseline="0" noProof="0" dirty="0">
                <a:ln>
                  <a:noFill/>
                </a:ln>
                <a:solidFill>
                  <a:srgbClr val="FF4013"/>
                </a:solidFill>
                <a:effectLst/>
                <a:uLnTx/>
                <a:uFillTx/>
                <a:latin typeface="Gill Sans"/>
                <a:sym typeface="Gill Sans"/>
              </a:rPr>
              <a:t>Dataset</a:t>
            </a:r>
            <a:r>
              <a:rPr kumimoji="0" sz="6600" b="0" i="0" u="none" strike="noStrike" kern="0" cap="none" spc="0" normalizeH="0" baseline="0" noProof="0" dirty="0">
                <a:ln>
                  <a:noFill/>
                </a:ln>
                <a:solidFill>
                  <a:srgbClr val="000000"/>
                </a:solidFill>
                <a:effectLst/>
                <a:uLnTx/>
                <a:uFillTx/>
                <a:latin typeface="Gill Sans"/>
                <a:sym typeface="Gill Sans"/>
              </a:rPr>
              <a:t> = collection of information that is the target of analysis</a:t>
            </a:r>
            <a:endParaRPr kumimoji="0" lang="en-US" sz="6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7200"/>
            </a:pPr>
            <a:r>
              <a:rPr lang="en-US" sz="6600" cap="small" dirty="0">
                <a:solidFill>
                  <a:srgbClr val="FF4013"/>
                </a:solidFill>
                <a:latin typeface="Gill Sans"/>
              </a:rPr>
              <a:t>Dataset type </a:t>
            </a:r>
            <a:r>
              <a:rPr lang="en-US" sz="6600" dirty="0">
                <a:latin typeface="Gill Sans"/>
              </a:rPr>
              <a:t>is determined by the types of data making up the set</a:t>
            </a:r>
            <a:endParaRPr kumimoji="0" lang="en-US" sz="6600" b="0"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544653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Tree>
    <p:extLst>
      <p:ext uri="{BB962C8B-B14F-4D97-AF65-F5344CB8AC3E}">
        <p14:creationId xmlns:p14="http://schemas.microsoft.com/office/powerpoint/2010/main" val="413524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0" name="Frame 9">
            <a:extLst>
              <a:ext uri="{FF2B5EF4-FFF2-40B4-BE49-F238E27FC236}">
                <a16:creationId xmlns:a16="http://schemas.microsoft.com/office/drawing/2014/main" id="{A8B3C779-AB12-CE4F-9B09-D6F0946C6900}"/>
              </a:ext>
            </a:extLst>
          </p:cNvPr>
          <p:cNvSpPr/>
          <p:nvPr/>
        </p:nvSpPr>
        <p:spPr>
          <a:xfrm>
            <a:off x="4130566" y="6952593"/>
            <a:ext cx="12469152" cy="6194534"/>
          </a:xfrm>
          <a:prstGeom prst="frame">
            <a:avLst>
              <a:gd name="adj1" fmla="val 521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898636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725486"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lvl="0" indent="-857250" algn="l">
              <a:buFont typeface="Arial" panose="020B0604020202020204" pitchFamily="34" charset="0"/>
              <a:buChar char="•"/>
              <a:defRPr sz="7200"/>
            </a:pPr>
            <a:r>
              <a:rPr lang="en-US" sz="6600" cap="small" dirty="0">
                <a:solidFill>
                  <a:srgbClr val="FF4013"/>
                </a:solidFill>
              </a:rPr>
              <a:t>levels</a:t>
            </a:r>
            <a:r>
              <a:rPr lang="en-US" sz="5400" cap="small" dirty="0">
                <a:solidFill>
                  <a:srgbClr val="FF4013"/>
                </a:solidFill>
              </a:rPr>
              <a:t> </a:t>
            </a:r>
            <a:r>
              <a:rPr lang="en-US" sz="5400" dirty="0">
                <a:latin typeface="Gill Sans"/>
              </a:rPr>
              <a:t>are the different groups in </a:t>
            </a:r>
            <a:r>
              <a:rPr lang="en-US" sz="6600" cap="small" dirty="0">
                <a:solidFill>
                  <a:srgbClr val="FF4013"/>
                </a:solidFill>
              </a:rPr>
              <a:t>categorical</a:t>
            </a:r>
            <a:r>
              <a:rPr lang="en-US" sz="5400" dirty="0">
                <a:latin typeface="Gill Sans"/>
              </a:rPr>
              <a:t> and </a:t>
            </a:r>
            <a:r>
              <a:rPr lang="en-US" sz="6600" cap="small" dirty="0">
                <a:solidFill>
                  <a:srgbClr val="FF4013"/>
                </a:solidFill>
              </a:rPr>
              <a:t>ordinal</a:t>
            </a:r>
            <a:r>
              <a:rPr lang="en-US" sz="5400" dirty="0">
                <a:latin typeface="Gill Sans"/>
              </a:rPr>
              <a:t> attributes</a:t>
            </a:r>
            <a:endParaRPr kumimoji="0" lang="en-US" sz="5400" b="0" i="0" u="none" strike="noStrike" kern="0" cap="none" spc="0" normalizeH="0" baseline="0" noProof="0" dirty="0">
              <a:ln>
                <a:noFill/>
              </a:ln>
              <a:solidFill>
                <a:srgbClr val="000000"/>
              </a:solidFill>
              <a:effectLst/>
              <a:uLnTx/>
              <a:uFillTx/>
              <a:latin typeface="Gill Sans"/>
              <a:sym typeface="Gill Sans"/>
            </a:endParaRPr>
          </a:p>
        </p:txBody>
      </p:sp>
      <p:sp>
        <p:nvSpPr>
          <p:cNvPr id="12" name="TextBox 11">
            <a:extLst>
              <a:ext uri="{FF2B5EF4-FFF2-40B4-BE49-F238E27FC236}">
                <a16:creationId xmlns:a16="http://schemas.microsoft.com/office/drawing/2014/main" id="{1BE88DEC-023E-D745-BBCA-3BCF6E821C9A}"/>
              </a:ext>
            </a:extLst>
          </p:cNvPr>
          <p:cNvSpPr txBox="1"/>
          <p:nvPr/>
        </p:nvSpPr>
        <p:spPr>
          <a:xfrm>
            <a:off x="266700" y="13002280"/>
            <a:ext cx="14441213"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3"/>
              </a:rPr>
              <a:t>https://data.cityofnewyork.us/Environment/2018-Squirrel-Census-Fur-Color-Map/fak5-wcft</a:t>
            </a:r>
            <a:r>
              <a:rPr lang="en-US" sz="2800" dirty="0"/>
              <a:t> </a:t>
            </a:r>
          </a:p>
        </p:txBody>
      </p:sp>
      <p:pic>
        <p:nvPicPr>
          <p:cNvPr id="5" name="Picture 4" descr="Graphical user interface, table, Excel&#10;&#10;Description automatically generated">
            <a:extLst>
              <a:ext uri="{FF2B5EF4-FFF2-40B4-BE49-F238E27FC236}">
                <a16:creationId xmlns:a16="http://schemas.microsoft.com/office/drawing/2014/main" id="{27D7915B-FC6B-AD49-9638-AC27F22EF7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6414" y="5503476"/>
            <a:ext cx="21511172" cy="5643145"/>
          </a:xfrm>
          <a:prstGeom prst="rect">
            <a:avLst/>
          </a:prstGeom>
        </p:spPr>
      </p:pic>
      <p:sp>
        <p:nvSpPr>
          <p:cNvPr id="17" name="TextBox 16">
            <a:extLst>
              <a:ext uri="{FF2B5EF4-FFF2-40B4-BE49-F238E27FC236}">
                <a16:creationId xmlns:a16="http://schemas.microsoft.com/office/drawing/2014/main" id="{A691899E-890B-D64E-BED1-DFE250039E12}"/>
              </a:ext>
            </a:extLst>
          </p:cNvPr>
          <p:cNvSpPr txBox="1"/>
          <p:nvPr/>
        </p:nvSpPr>
        <p:spPr>
          <a:xfrm rot="2201310">
            <a:off x="4460367" y="11091470"/>
            <a:ext cx="1535822"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AM, </a:t>
            </a:r>
          </a:p>
          <a:p>
            <a:pPr algn="l"/>
            <a:r>
              <a:rPr lang="en-US" sz="4000" b="1" dirty="0">
                <a:solidFill>
                  <a:srgbClr val="002060"/>
                </a:solidFill>
              </a:rPr>
              <a:t>PM</a:t>
            </a:r>
          </a:p>
        </p:txBody>
      </p:sp>
      <p:sp>
        <p:nvSpPr>
          <p:cNvPr id="18" name="TextBox 17">
            <a:extLst>
              <a:ext uri="{FF2B5EF4-FFF2-40B4-BE49-F238E27FC236}">
                <a16:creationId xmlns:a16="http://schemas.microsoft.com/office/drawing/2014/main" id="{E093C149-BFA2-FE44-9520-AA4B7B524177}"/>
              </a:ext>
            </a:extLst>
          </p:cNvPr>
          <p:cNvSpPr txBox="1"/>
          <p:nvPr/>
        </p:nvSpPr>
        <p:spPr>
          <a:xfrm rot="2183586">
            <a:off x="7788829" y="11260236"/>
            <a:ext cx="248700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Adult, </a:t>
            </a:r>
          </a:p>
          <a:p>
            <a:pPr algn="l"/>
            <a:r>
              <a:rPr lang="en-US" sz="4000" b="1" dirty="0">
                <a:solidFill>
                  <a:srgbClr val="002060"/>
                </a:solidFill>
              </a:rPr>
              <a:t>Juvenile</a:t>
            </a:r>
          </a:p>
        </p:txBody>
      </p:sp>
      <p:sp>
        <p:nvSpPr>
          <p:cNvPr id="19" name="TextBox 18">
            <a:extLst>
              <a:ext uri="{FF2B5EF4-FFF2-40B4-BE49-F238E27FC236}">
                <a16:creationId xmlns:a16="http://schemas.microsoft.com/office/drawing/2014/main" id="{A9CB89BE-90B1-5047-AC7B-E9403AF70707}"/>
              </a:ext>
            </a:extLst>
          </p:cNvPr>
          <p:cNvSpPr txBox="1"/>
          <p:nvPr/>
        </p:nvSpPr>
        <p:spPr>
          <a:xfrm rot="2218595">
            <a:off x="9509803" y="11256282"/>
            <a:ext cx="30335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Gray, </a:t>
            </a:r>
          </a:p>
          <a:p>
            <a:pPr algn="l"/>
            <a:r>
              <a:rPr lang="en-US" sz="4000" b="1" dirty="0">
                <a:solidFill>
                  <a:srgbClr val="002060"/>
                </a:solidFill>
              </a:rPr>
              <a:t>Cinnamon</a:t>
            </a:r>
          </a:p>
        </p:txBody>
      </p:sp>
      <p:sp>
        <p:nvSpPr>
          <p:cNvPr id="20" name="TextBox 19">
            <a:extLst>
              <a:ext uri="{FF2B5EF4-FFF2-40B4-BE49-F238E27FC236}">
                <a16:creationId xmlns:a16="http://schemas.microsoft.com/office/drawing/2014/main" id="{521E4969-7325-7D49-8A2C-A766EB581317}"/>
              </a:ext>
            </a:extLst>
          </p:cNvPr>
          <p:cNvSpPr txBox="1"/>
          <p:nvPr/>
        </p:nvSpPr>
        <p:spPr>
          <a:xfrm rot="2211291">
            <a:off x="11197708" y="11091471"/>
            <a:ext cx="303354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Cinnamon, </a:t>
            </a:r>
          </a:p>
          <a:p>
            <a:pPr algn="l"/>
            <a:r>
              <a:rPr lang="en-US" sz="4000" b="1" dirty="0">
                <a:solidFill>
                  <a:srgbClr val="002060"/>
                </a:solidFill>
              </a:rPr>
              <a:t>White</a:t>
            </a:r>
          </a:p>
        </p:txBody>
      </p:sp>
      <p:sp>
        <p:nvSpPr>
          <p:cNvPr id="21" name="TextBox 20">
            <a:extLst>
              <a:ext uri="{FF2B5EF4-FFF2-40B4-BE49-F238E27FC236}">
                <a16:creationId xmlns:a16="http://schemas.microsoft.com/office/drawing/2014/main" id="{E0E5F8ED-E1C6-8643-89CD-F1F90C137066}"/>
              </a:ext>
            </a:extLst>
          </p:cNvPr>
          <p:cNvSpPr txBox="1"/>
          <p:nvPr/>
        </p:nvSpPr>
        <p:spPr>
          <a:xfrm rot="2211291">
            <a:off x="13443088" y="11787362"/>
            <a:ext cx="4715669"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b="1" dirty="0">
                <a:solidFill>
                  <a:srgbClr val="002060"/>
                </a:solidFill>
              </a:rPr>
              <a:t>Above Ground, </a:t>
            </a:r>
          </a:p>
          <a:p>
            <a:pPr algn="l"/>
            <a:r>
              <a:rPr lang="en-US" sz="4000" b="1" dirty="0">
                <a:solidFill>
                  <a:srgbClr val="002060"/>
                </a:solidFill>
              </a:rPr>
              <a:t>Ground Plane</a:t>
            </a:r>
          </a:p>
        </p:txBody>
      </p:sp>
    </p:spTree>
    <p:extLst>
      <p:ext uri="{BB962C8B-B14F-4D97-AF65-F5344CB8AC3E}">
        <p14:creationId xmlns:p14="http://schemas.microsoft.com/office/powerpoint/2010/main" val="1701478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Visualization building blocks </a:t>
            </a:r>
          </a:p>
          <a:p>
            <a:pPr hangingPunct="1"/>
            <a:r>
              <a:rPr lang="en-US" dirty="0"/>
              <a:t>Data Abstraction</a:t>
            </a:r>
          </a:p>
          <a:p>
            <a:pPr hangingPunct="1"/>
            <a:r>
              <a:rPr lang="en-US" dirty="0"/>
              <a:t>HTML &amp; CSS</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different types of attributes</a:t>
            </a:r>
          </a:p>
        </p:txBody>
      </p:sp>
      <p:pic>
        <p:nvPicPr>
          <p:cNvPr id="4" name="Picture 3" descr="Diagram&#10;&#10;Description automatically generated">
            <a:extLst>
              <a:ext uri="{FF2B5EF4-FFF2-40B4-BE49-F238E27FC236}">
                <a16:creationId xmlns:a16="http://schemas.microsoft.com/office/drawing/2014/main" id="{BFA14993-ADCC-F741-BFD6-EB15E592C6D4}"/>
              </a:ext>
            </a:extLst>
          </p:cNvPr>
          <p:cNvPicPr>
            <a:picLocks noChangeAspect="1"/>
          </p:cNvPicPr>
          <p:nvPr/>
        </p:nvPicPr>
        <p:blipFill rotWithShape="1">
          <a:blip r:embed="rId3">
            <a:extLst>
              <a:ext uri="{28A0092B-C50C-407E-A947-70E740481C1C}">
                <a14:useLocalDpi xmlns:a14="http://schemas.microsoft.com/office/drawing/2010/main" val="0"/>
              </a:ext>
            </a:extLst>
          </a:blip>
          <a:srcRect t="14173" b="42469"/>
          <a:stretch/>
        </p:blipFill>
        <p:spPr>
          <a:xfrm>
            <a:off x="2006601" y="6147116"/>
            <a:ext cx="18934104" cy="5206383"/>
          </a:xfrm>
          <a:prstGeom prst="rect">
            <a:avLst/>
          </a:prstGeom>
        </p:spPr>
      </p:pic>
      <p:sp>
        <p:nvSpPr>
          <p:cNvPr id="13" name="TextBox 12">
            <a:extLst>
              <a:ext uri="{FF2B5EF4-FFF2-40B4-BE49-F238E27FC236}">
                <a16:creationId xmlns:a16="http://schemas.microsoft.com/office/drawing/2014/main" id="{287C8E1D-EFE0-424A-998E-95F46842B69F}"/>
              </a:ext>
            </a:extLst>
          </p:cNvPr>
          <p:cNvSpPr txBox="1"/>
          <p:nvPr/>
        </p:nvSpPr>
        <p:spPr>
          <a:xfrm>
            <a:off x="4473641" y="10887174"/>
            <a:ext cx="7246573"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F</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ruit</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apple</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pear</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grape</a:t>
            </a:r>
            <a:r>
              <a:rPr lang="fr-FR" sz="4000" dirty="0">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a:latin typeface="Gill Sans"/>
                <a:cs typeface="Helvetica"/>
                <a:sym typeface="Helvetica"/>
              </a:rPr>
              <a:t>C</a:t>
            </a: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olleges</a:t>
            </a:r>
            <a:r>
              <a:rPr lang="fr-FR" sz="4000" dirty="0">
                <a:latin typeface="Gill Sans"/>
                <a:cs typeface="Helvetica"/>
                <a:sym typeface="Helvetica"/>
              </a:rPr>
              <a:t>: </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CAMD, Khoury, COE</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4" name="TextBox 13">
            <a:extLst>
              <a:ext uri="{FF2B5EF4-FFF2-40B4-BE49-F238E27FC236}">
                <a16:creationId xmlns:a16="http://schemas.microsoft.com/office/drawing/2014/main" id="{E6616EB0-3DD2-6D43-8028-2620CC1F80FC}"/>
              </a:ext>
            </a:extLst>
          </p:cNvPr>
          <p:cNvSpPr txBox="1"/>
          <p:nvPr/>
        </p:nvSpPr>
        <p:spPr>
          <a:xfrm>
            <a:off x="11986914" y="10887174"/>
            <a:ext cx="6631286"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a:cs typeface="Helvetica"/>
                <a:sym typeface="Helvetica"/>
              </a:rPr>
              <a:t>Sizes</a:t>
            </a:r>
            <a:r>
              <a:rPr lang="fr-FR" sz="4000" dirty="0">
                <a:cs typeface="Helvetica"/>
                <a:sym typeface="Helvetica"/>
              </a:rPr>
              <a:t>: s, m, l</a:t>
            </a:r>
          </a:p>
          <a:p>
            <a:pPr lvl="0" algn="l" defTabSz="457200">
              <a:defRPr/>
            </a:pPr>
            <a:r>
              <a:rPr lang="fr-FR" sz="4000" b="1" dirty="0" err="1">
                <a:cs typeface="Helvetica"/>
                <a:sym typeface="Helvetica"/>
              </a:rPr>
              <a:t>Months</a:t>
            </a:r>
            <a:r>
              <a:rPr lang="fr-FR" sz="4000" dirty="0">
                <a:cs typeface="Helvetica"/>
                <a:sym typeface="Helvetica"/>
              </a:rPr>
              <a:t>: Jan., </a:t>
            </a:r>
            <a:r>
              <a:rPr lang="fr-FR" sz="4000" dirty="0" err="1">
                <a:cs typeface="Helvetica"/>
                <a:sym typeface="Helvetica"/>
              </a:rPr>
              <a:t>Feb</a:t>
            </a:r>
            <a:r>
              <a:rPr lang="fr-FR" sz="4000" dirty="0">
                <a:cs typeface="Helvetica"/>
                <a:sym typeface="Helvetica"/>
              </a:rPr>
              <a:t>.</a:t>
            </a:r>
            <a:endParaRPr lang="en-US" sz="4000" dirty="0">
              <a:ea typeface="Helvetica"/>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5" name="TextBox 14">
            <a:extLst>
              <a:ext uri="{FF2B5EF4-FFF2-40B4-BE49-F238E27FC236}">
                <a16:creationId xmlns:a16="http://schemas.microsoft.com/office/drawing/2014/main" id="{2DA5A676-14BA-4A4D-8AE1-2FA3BB2A7765}"/>
              </a:ext>
            </a:extLst>
          </p:cNvPr>
          <p:cNvSpPr txBox="1"/>
          <p:nvPr/>
        </p:nvSpPr>
        <p:spPr>
          <a:xfrm>
            <a:off x="16599718" y="10887174"/>
            <a:ext cx="7784282" cy="3180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lang="fr-FR" sz="4000" b="1" dirty="0" err="1">
                <a:cs typeface="Helvetica"/>
                <a:sym typeface="Helvetica"/>
              </a:rPr>
              <a:t>Lengths</a:t>
            </a:r>
            <a:r>
              <a:rPr lang="fr-FR" sz="4000" b="1" dirty="0">
                <a:cs typeface="Helvetica"/>
                <a:sym typeface="Helvetica"/>
              </a:rPr>
              <a:t>:</a:t>
            </a:r>
            <a:r>
              <a:rPr lang="fr-FR" sz="4000" dirty="0">
                <a:cs typeface="Helvetica"/>
                <a:sym typeface="Helvetica"/>
              </a:rPr>
              <a:t> 1’, 2.5’, 5’</a:t>
            </a:r>
          </a:p>
          <a:p>
            <a:pPr lvl="0" algn="l" defTabSz="457200">
              <a:defRPr/>
            </a:pPr>
            <a:r>
              <a:rPr lang="fr-FR" sz="4000" b="1" dirty="0">
                <a:cs typeface="Helvetica"/>
                <a:sym typeface="Helvetica"/>
              </a:rPr>
              <a:t>Population</a:t>
            </a:r>
            <a:r>
              <a:rPr lang="fr-FR" sz="4000" dirty="0">
                <a:cs typeface="Helvetica"/>
                <a:sym typeface="Helvetica"/>
              </a:rPr>
              <a:t>: 1m., 11.75 m., 2.2 m.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fr-FR" sz="4000" b="0"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6" name="TextBox 15">
            <a:extLst>
              <a:ext uri="{FF2B5EF4-FFF2-40B4-BE49-F238E27FC236}">
                <a16:creationId xmlns:a16="http://schemas.microsoft.com/office/drawing/2014/main" id="{F67F3E1F-AC55-C54E-B333-FE5BCCD231D5}"/>
              </a:ext>
            </a:extLst>
          </p:cNvPr>
          <p:cNvSpPr txBox="1"/>
          <p:nvPr/>
        </p:nvSpPr>
        <p:spPr>
          <a:xfrm>
            <a:off x="19075809" y="8271073"/>
            <a:ext cx="7784282"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(i.e. </a:t>
            </a:r>
            <a:r>
              <a:rPr kumimoji="0" lang="fr-FR" sz="4000" b="0" i="0" u="none" strike="noStrike" kern="0" cap="none" spc="0" normalizeH="0" baseline="0" noProof="0" dirty="0" err="1">
                <a:ln>
                  <a:noFill/>
                </a:ln>
                <a:solidFill>
                  <a:srgbClr val="000000"/>
                </a:solidFill>
                <a:effectLst/>
                <a:uLnTx/>
                <a:uFillTx/>
                <a:latin typeface="Gill Sans"/>
                <a:cs typeface="Helvetica"/>
                <a:sym typeface="Helvetica"/>
              </a:rPr>
              <a:t>continuous</a:t>
            </a: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2" name="Frame 1">
            <a:extLst>
              <a:ext uri="{FF2B5EF4-FFF2-40B4-BE49-F238E27FC236}">
                <a16:creationId xmlns:a16="http://schemas.microsoft.com/office/drawing/2014/main" id="{98DF5A57-2200-6749-8A47-7C3AC429B664}"/>
              </a:ext>
            </a:extLst>
          </p:cNvPr>
          <p:cNvSpPr/>
          <p:nvPr/>
        </p:nvSpPr>
        <p:spPr>
          <a:xfrm>
            <a:off x="10909738" y="6873767"/>
            <a:ext cx="13474262" cy="6194534"/>
          </a:xfrm>
          <a:prstGeom prst="frame">
            <a:avLst>
              <a:gd name="adj1" fmla="val 521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89045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692B7D2D-52F2-7647-9659-689CD281E15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Attributes</a:t>
            </a:r>
          </a:p>
        </p:txBody>
      </p:sp>
      <p:sp>
        <p:nvSpPr>
          <p:cNvPr id="8" name="Type = structural or mathematical interpretation of the data">
            <a:extLst>
              <a:ext uri="{FF2B5EF4-FFF2-40B4-BE49-F238E27FC236}">
                <a16:creationId xmlns:a16="http://schemas.microsoft.com/office/drawing/2014/main" id="{DDD8A638-8E0A-7049-AAA1-81B0807AC3B2}"/>
              </a:ext>
            </a:extLst>
          </p:cNvPr>
          <p:cNvSpPr/>
          <p:nvPr/>
        </p:nvSpPr>
        <p:spPr>
          <a:xfrm>
            <a:off x="391814" y="3441700"/>
            <a:ext cx="23190201" cy="2133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spAutoFit/>
          </a:bodyPr>
          <a:lstStyle/>
          <a:p>
            <a:pPr algn="l">
              <a:defRPr sz="7200"/>
            </a:pPr>
            <a:r>
              <a:rPr kumimoji="0" lang="en-US" sz="6600" b="0" i="0" u="none" strike="noStrike" kern="0" cap="small" spc="0" normalizeH="0" baseline="0" noProof="0" dirty="0">
                <a:ln>
                  <a:noFill/>
                </a:ln>
                <a:solidFill>
                  <a:srgbClr val="FF4013"/>
                </a:solidFill>
                <a:effectLst/>
                <a:uLnTx/>
                <a:uFillTx/>
                <a:latin typeface="Gill Sans"/>
                <a:sym typeface="Gill Sans"/>
              </a:rPr>
              <a:t>Attribute </a:t>
            </a:r>
            <a:r>
              <a:rPr kumimoji="0" sz="6600" b="0" i="0" u="none" strike="noStrike" kern="0" cap="none" spc="0" normalizeH="0" baseline="0" noProof="0" dirty="0">
                <a:ln>
                  <a:noFill/>
                </a:ln>
                <a:solidFill>
                  <a:srgbClr val="000000"/>
                </a:solidFill>
                <a:effectLst/>
                <a:uLnTx/>
                <a:uFillTx/>
                <a:latin typeface="Gill Sans"/>
                <a:sym typeface="Gill Sans"/>
              </a:rPr>
              <a:t>=</a:t>
            </a:r>
            <a:r>
              <a:rPr kumimoji="0" lang="en-US" sz="6600" b="0" i="0" u="none" strike="noStrike" kern="0" cap="none" spc="0" normalizeH="0" baseline="0" noProof="0" dirty="0">
                <a:ln>
                  <a:noFill/>
                </a:ln>
                <a:solidFill>
                  <a:srgbClr val="000000"/>
                </a:solidFill>
                <a:effectLst/>
                <a:uLnTx/>
                <a:uFillTx/>
                <a:latin typeface="Gill Sans"/>
                <a:sym typeface="Gill Sans"/>
              </a:rPr>
              <a:t> </a:t>
            </a:r>
            <a:r>
              <a:rPr lang="en-US" sz="5400" dirty="0"/>
              <a:t>Specific property that can be measured, observed, or logged</a:t>
            </a:r>
          </a:p>
          <a:p>
            <a:pPr marL="857250" marR="0" lvl="0" indent="-85725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sz="7200"/>
            </a:pPr>
            <a:r>
              <a:rPr kumimoji="0" lang="en-US" sz="5400" b="0" i="0" u="none" strike="noStrike" kern="0" cap="none" spc="0" normalizeH="0" baseline="0" noProof="0" dirty="0">
                <a:ln>
                  <a:noFill/>
                </a:ln>
                <a:solidFill>
                  <a:srgbClr val="000000"/>
                </a:solidFill>
                <a:effectLst/>
                <a:uLnTx/>
                <a:uFillTx/>
                <a:latin typeface="Gill Sans"/>
                <a:sym typeface="Gill Sans"/>
              </a:rPr>
              <a:t>There are </a:t>
            </a:r>
            <a:r>
              <a:rPr lang="en-US" sz="6600" cap="small" dirty="0">
                <a:solidFill>
                  <a:srgbClr val="FF4013"/>
                </a:solidFill>
                <a:latin typeface="Gill Sans"/>
              </a:rPr>
              <a:t>types of orderings </a:t>
            </a:r>
            <a:r>
              <a:rPr kumimoji="0" lang="en-US" sz="5400" b="0" i="0" u="none" strike="noStrike" kern="0" cap="none" spc="0" normalizeH="0" baseline="0" noProof="0" dirty="0">
                <a:ln>
                  <a:noFill/>
                </a:ln>
                <a:solidFill>
                  <a:srgbClr val="000000"/>
                </a:solidFill>
                <a:effectLst/>
                <a:uLnTx/>
                <a:uFillTx/>
                <a:latin typeface="Gill Sans"/>
                <a:sym typeface="Gill Sans"/>
              </a:rPr>
              <a:t>for ordered attributes</a:t>
            </a:r>
          </a:p>
        </p:txBody>
      </p:sp>
      <p:pic>
        <p:nvPicPr>
          <p:cNvPr id="3" name="Picture 2" descr="Diagram&#10;&#10;Description automatically generated">
            <a:extLst>
              <a:ext uri="{FF2B5EF4-FFF2-40B4-BE49-F238E27FC236}">
                <a16:creationId xmlns:a16="http://schemas.microsoft.com/office/drawing/2014/main" id="{B9BE7ED5-B07D-BE44-9A7A-C74CCC68CEA5}"/>
              </a:ext>
            </a:extLst>
          </p:cNvPr>
          <p:cNvPicPr>
            <a:picLocks noChangeAspect="1"/>
          </p:cNvPicPr>
          <p:nvPr/>
        </p:nvPicPr>
        <p:blipFill rotWithShape="1">
          <a:blip r:embed="rId3">
            <a:extLst>
              <a:ext uri="{28A0092B-C50C-407E-A947-70E740481C1C}">
                <a14:useLocalDpi xmlns:a14="http://schemas.microsoft.com/office/drawing/2010/main" val="0"/>
              </a:ext>
            </a:extLst>
          </a:blip>
          <a:srcRect t="57652"/>
          <a:stretch/>
        </p:blipFill>
        <p:spPr>
          <a:xfrm>
            <a:off x="3046114" y="5420447"/>
            <a:ext cx="18687277" cy="5018970"/>
          </a:xfrm>
          <a:prstGeom prst="rect">
            <a:avLst/>
          </a:prstGeom>
        </p:spPr>
      </p:pic>
      <p:sp>
        <p:nvSpPr>
          <p:cNvPr id="12" name="TextBox 11">
            <a:extLst>
              <a:ext uri="{FF2B5EF4-FFF2-40B4-BE49-F238E27FC236}">
                <a16:creationId xmlns:a16="http://schemas.microsoft.com/office/drawing/2014/main" id="{9BD960B3-894F-154C-AFEB-9C499E96C5E0}"/>
              </a:ext>
            </a:extLst>
          </p:cNvPr>
          <p:cNvSpPr txBox="1"/>
          <p:nvPr/>
        </p:nvSpPr>
        <p:spPr>
          <a:xfrm>
            <a:off x="5488348" y="9879978"/>
            <a:ext cx="5624495"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marL="0" marR="0" lvl="0" indent="0" algn="l" defTabSz="457200" rtl="0" eaLnBrk="1" fontAlgn="auto" latinLnBrk="0" hangingPunct="0">
              <a:lnSpc>
                <a:spcPct val="100000"/>
              </a:lnSpc>
              <a:spcBef>
                <a:spcPts val="0"/>
              </a:spcBef>
              <a:spcAft>
                <a:spcPts val="0"/>
              </a:spcAft>
              <a:buClrTx/>
              <a:buSzTx/>
              <a:buFontTx/>
              <a:buNone/>
              <a:tabLst/>
              <a:defRPr/>
            </a:pPr>
            <a:r>
              <a:rPr lang="fr-FR" sz="4000" b="1" dirty="0" err="1">
                <a:latin typeface="Gill Sans"/>
                <a:cs typeface="Helvetica"/>
                <a:sym typeface="Helvetica"/>
              </a:rPr>
              <a:t>Height</a:t>
            </a:r>
            <a:r>
              <a:rPr lang="fr-FR" sz="4000" b="1" dirty="0">
                <a:latin typeface="Gill Sans"/>
                <a:cs typeface="Helvetica"/>
                <a:sym typeface="Helvetica"/>
              </a:rPr>
              <a:t>: </a:t>
            </a:r>
            <a:r>
              <a:rPr lang="fr-FR" sz="4000" dirty="0">
                <a:latin typeface="Gill Sans"/>
                <a:cs typeface="Helvetica"/>
                <a:sym typeface="Helvetica"/>
              </a:rPr>
              <a:t>&gt; 0</a:t>
            </a:r>
          </a:p>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Counts</a:t>
            </a:r>
            <a:endParaRPr kumimoji="0" lang="fr-FR" sz="4000" b="1"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7" name="TextBox 16">
            <a:extLst>
              <a:ext uri="{FF2B5EF4-FFF2-40B4-BE49-F238E27FC236}">
                <a16:creationId xmlns:a16="http://schemas.microsoft.com/office/drawing/2014/main" id="{3CEDAA57-E054-6C4E-A178-B149DCB4B0DF}"/>
              </a:ext>
            </a:extLst>
          </p:cNvPr>
          <p:cNvSpPr txBox="1"/>
          <p:nvPr/>
        </p:nvSpPr>
        <p:spPr>
          <a:xfrm>
            <a:off x="10300907" y="9879184"/>
            <a:ext cx="4685094"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kumimoji="0" lang="fr-FR" sz="4000" b="1" i="0" u="none" strike="noStrike" kern="0" cap="none" spc="0" normalizeH="0" baseline="0" noProof="0" dirty="0" err="1">
                <a:ln>
                  <a:noFill/>
                </a:ln>
                <a:solidFill>
                  <a:srgbClr val="000000"/>
                </a:solidFill>
                <a:effectLst/>
                <a:uLnTx/>
                <a:uFillTx/>
                <a:latin typeface="Gill Sans"/>
                <a:cs typeface="Helvetica"/>
                <a:sym typeface="Helvetica"/>
              </a:rPr>
              <a:t>Elevation</a:t>
            </a:r>
            <a:r>
              <a:rPr kumimoji="0" lang="fr-FR" sz="4000" b="1"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below</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above</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sea</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level</a:t>
            </a:r>
            <a:endParaRPr kumimoji="0" lang="fr-FR" sz="4000" i="0" u="none" strike="noStrike" kern="0" cap="none" spc="0" normalizeH="0" baseline="0" noProof="0" dirty="0">
              <a:ln>
                <a:noFill/>
              </a:ln>
              <a:solidFill>
                <a:srgbClr val="000000"/>
              </a:solidFill>
              <a:effectLst/>
              <a:uLnTx/>
              <a:uFillTx/>
              <a:latin typeface="Gill Sans"/>
              <a:cs typeface="Helvetica"/>
              <a:sym typeface="Helvetica"/>
            </a:endParaRPr>
          </a:p>
          <a:p>
            <a:pPr lvl="0" algn="l" defTabSz="457200">
              <a:defRPr/>
            </a:pPr>
            <a:r>
              <a:rPr lang="fr-FR" sz="4000" b="1" dirty="0" err="1">
                <a:latin typeface="Gill Sans"/>
                <a:cs typeface="Helvetica"/>
                <a:sym typeface="Helvetica"/>
              </a:rPr>
              <a:t>Temperature</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a:t>
            </a: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
        <p:nvSpPr>
          <p:cNvPr id="18" name="TextBox 17">
            <a:extLst>
              <a:ext uri="{FF2B5EF4-FFF2-40B4-BE49-F238E27FC236}">
                <a16:creationId xmlns:a16="http://schemas.microsoft.com/office/drawing/2014/main" id="{458C8C4C-B0A2-1343-8B50-21C694B7DC07}"/>
              </a:ext>
            </a:extLst>
          </p:cNvPr>
          <p:cNvSpPr txBox="1"/>
          <p:nvPr/>
        </p:nvSpPr>
        <p:spPr>
          <a:xfrm>
            <a:off x="15331604" y="9879184"/>
            <a:ext cx="7784282"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lang="fr-FR" sz="4000" b="0" i="0" u="none" strike="noStrike" kern="0" cap="none" spc="0" normalizeH="0" baseline="0" noProof="0" dirty="0">
                <a:ln>
                  <a:noFill/>
                </a:ln>
                <a:solidFill>
                  <a:srgbClr val="000000"/>
                </a:solidFill>
                <a:effectLst/>
                <a:uLnTx/>
                <a:uFillTx/>
                <a:latin typeface="Gill Sans"/>
                <a:cs typeface="Helvetica"/>
                <a:sym typeface="Helvetica"/>
              </a:rPr>
              <a:t>Ex. </a:t>
            </a:r>
          </a:p>
          <a:p>
            <a:pPr lvl="0" algn="l" defTabSz="457200">
              <a:defRPr/>
            </a:pPr>
            <a:r>
              <a:rPr kumimoji="0" lang="fr-FR" sz="4000" b="1" i="0" u="none" strike="noStrike" kern="0" cap="none" spc="0" normalizeH="0" baseline="0" noProof="0" dirty="0">
                <a:ln>
                  <a:noFill/>
                </a:ln>
                <a:solidFill>
                  <a:srgbClr val="000000"/>
                </a:solidFill>
                <a:effectLst/>
                <a:uLnTx/>
                <a:uFillTx/>
                <a:latin typeface="Gill Sans"/>
                <a:cs typeface="Helvetica"/>
                <a:sym typeface="Helvetica"/>
              </a:rPr>
              <a:t>Time: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hour</a:t>
            </a:r>
            <a:r>
              <a:rPr kumimoji="0" lang="fr-FR" sz="4000" i="0" u="none" strike="noStrike" kern="0" cap="none" spc="0" normalizeH="0" baseline="0" noProof="0" dirty="0">
                <a:ln>
                  <a:noFill/>
                </a:ln>
                <a:solidFill>
                  <a:srgbClr val="000000"/>
                </a:solidFill>
                <a:effectLst/>
                <a:uLnTx/>
                <a:uFillTx/>
                <a:latin typeface="Gill Sans"/>
                <a:cs typeface="Helvetica"/>
                <a:sym typeface="Helvetica"/>
              </a:rPr>
              <a:t> of </a:t>
            </a:r>
            <a:r>
              <a:rPr kumimoji="0" lang="fr-FR" sz="4000" i="0" u="none" strike="noStrike" kern="0" cap="none" spc="0" normalizeH="0" baseline="0" noProof="0" dirty="0" err="1">
                <a:ln>
                  <a:noFill/>
                </a:ln>
                <a:solidFill>
                  <a:srgbClr val="000000"/>
                </a:solidFill>
                <a:effectLst/>
                <a:uLnTx/>
                <a:uFillTx/>
                <a:latin typeface="Gill Sans"/>
                <a:cs typeface="Helvetica"/>
                <a:sym typeface="Helvetica"/>
              </a:rPr>
              <a:t>day</a:t>
            </a:r>
            <a:endParaRPr kumimoji="0" lang="fr-FR" sz="4000" i="0" u="none" strike="noStrike" kern="0" cap="none" spc="0" normalizeH="0" baseline="0" noProof="0" dirty="0">
              <a:ln>
                <a:noFill/>
              </a:ln>
              <a:solidFill>
                <a:srgbClr val="000000"/>
              </a:solidFill>
              <a:effectLst/>
              <a:uLnTx/>
              <a:uFillTx/>
              <a:latin typeface="Gill Sans"/>
              <a:cs typeface="Helvetica"/>
              <a:sym typeface="Helvetica"/>
            </a:endParaRPr>
          </a:p>
          <a:p>
            <a:pPr lvl="0" algn="l" defTabSz="457200">
              <a:defRPr/>
            </a:pPr>
            <a:r>
              <a:rPr lang="fr-FR" sz="4000" b="1" dirty="0">
                <a:latin typeface="Gill Sans"/>
                <a:cs typeface="Helvetica"/>
                <a:sym typeface="Helvetica"/>
              </a:rPr>
              <a:t>Moon Phases</a:t>
            </a:r>
            <a:endParaRPr kumimoji="0" lang="fr-FR" sz="4000" b="1" i="0" u="none" strike="noStrike" kern="0" cap="none" spc="0" normalizeH="0" baseline="0" noProof="0" dirty="0">
              <a:ln>
                <a:noFill/>
              </a:ln>
              <a:solidFill>
                <a:srgbClr val="000000"/>
              </a:solidFill>
              <a:effectLst/>
              <a:uLnTx/>
              <a:uFillTx/>
              <a:latin typeface="Gill Sans"/>
              <a:cs typeface="Helvetica"/>
              <a:sym typeface="Helvetica"/>
            </a:endParaRPr>
          </a:p>
          <a:p>
            <a:pPr marL="0" marR="0" lvl="0" indent="0" algn="l" defTabSz="457200" rtl="0" eaLnBrk="1" fontAlgn="auto" latinLnBrk="0" hangingPunct="0">
              <a:lnSpc>
                <a:spcPct val="100000"/>
              </a:lnSpc>
              <a:spcBef>
                <a:spcPts val="0"/>
              </a:spcBef>
              <a:spcAft>
                <a:spcPts val="0"/>
              </a:spcAft>
              <a:buClrTx/>
              <a:buSzTx/>
              <a:buFontTx/>
              <a:buNone/>
              <a:tabLst/>
              <a:defRPr/>
            </a:pPr>
            <a:endParaRPr kumimoji="0" lang="en-US" sz="4000" b="0" i="0" u="none" strike="noStrike" kern="0" cap="none" spc="0" normalizeH="0" baseline="0" noProof="0" dirty="0">
              <a:ln>
                <a:noFill/>
              </a:ln>
              <a:solidFill>
                <a:srgbClr val="000000"/>
              </a:solidFill>
              <a:effectLst/>
              <a:uLnTx/>
              <a:uFillTx/>
              <a:latin typeface="Gill Sans"/>
              <a:ea typeface="Helvetica"/>
              <a:cs typeface="Helvetica"/>
              <a:sym typeface="Helvetica"/>
            </a:endParaRPr>
          </a:p>
        </p:txBody>
      </p:sp>
    </p:spTree>
    <p:extLst>
      <p:ext uri="{BB962C8B-B14F-4D97-AF65-F5344CB8AC3E}">
        <p14:creationId xmlns:p14="http://schemas.microsoft.com/office/powerpoint/2010/main" val="209489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10" name="Graphic 9" descr="Group brainstorm outline">
            <a:extLst>
              <a:ext uri="{FF2B5EF4-FFF2-40B4-BE49-F238E27FC236}">
                <a16:creationId xmlns:a16="http://schemas.microsoft.com/office/drawing/2014/main" id="{915CB193-7F9B-C344-8052-583F72D737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2" name="Text Placeholder 3">
            <a:extLst>
              <a:ext uri="{FF2B5EF4-FFF2-40B4-BE49-F238E27FC236}">
                <a16:creationId xmlns:a16="http://schemas.microsoft.com/office/drawing/2014/main" id="{3CF14C96-EB35-2540-8352-79B6E8D2565A}"/>
              </a:ext>
            </a:extLst>
          </p:cNvPr>
          <p:cNvSpPr txBox="1">
            <a:spLocks/>
          </p:cNvSpPr>
          <p:nvPr/>
        </p:nvSpPr>
        <p:spPr>
          <a:xfrm>
            <a:off x="9734550" y="5453063"/>
            <a:ext cx="14649450" cy="5603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pPr>
            <a:r>
              <a:rPr lang="en-US" dirty="0"/>
              <a:t>Form a group of three </a:t>
            </a:r>
          </a:p>
          <a:p>
            <a:pPr lvl="1" defTabSz="1374140" hangingPunct="1">
              <a:spcBef>
                <a:spcPts val="400"/>
              </a:spcBef>
            </a:pPr>
            <a:r>
              <a:rPr lang="en-US" dirty="0"/>
              <a:t>Come up with an example of data that fits the attribute type you are assigned </a:t>
            </a:r>
          </a:p>
          <a:p>
            <a:pPr lvl="1" defTabSz="1374140" hangingPunct="1">
              <a:spcBef>
                <a:spcPts val="400"/>
              </a:spcBef>
            </a:pPr>
            <a:r>
              <a:rPr lang="en-US" dirty="0"/>
              <a:t>Add your example to the </a:t>
            </a:r>
            <a:r>
              <a:rPr lang="en-US" dirty="0">
                <a:hlinkClick r:id="rId5"/>
              </a:rPr>
              <a:t>attribute-types</a:t>
            </a:r>
            <a:r>
              <a:rPr lang="en-US" dirty="0"/>
              <a:t> spreadsheet</a:t>
            </a:r>
          </a:p>
        </p:txBody>
      </p:sp>
      <p:sp>
        <p:nvSpPr>
          <p:cNvPr id="8" name="Title 2">
            <a:extLst>
              <a:ext uri="{FF2B5EF4-FFF2-40B4-BE49-F238E27FC236}">
                <a16:creationId xmlns:a16="http://schemas.microsoft.com/office/drawing/2014/main" id="{C8952388-CC16-754A-88F4-420A759FE53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142523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Intro to HTML + CSS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94654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Hypertext Markup Language</a:t>
            </a:r>
          </a:p>
          <a:p>
            <a:pPr lvl="0" algn="l">
              <a:defRPr sz="6400"/>
            </a:pPr>
            <a:r>
              <a:rPr lang="en-US" sz="5800" dirty="0">
                <a:solidFill>
                  <a:schemeClr val="tx1"/>
                </a:solidFill>
              </a:rPr>
              <a:t>	</a:t>
            </a:r>
            <a:r>
              <a:rPr lang="en-US" sz="5800" dirty="0">
                <a:solidFill>
                  <a:schemeClr val="tx1"/>
                </a:solidFill>
                <a:sym typeface="Wingdings" pitchFamily="2" charset="2"/>
              </a:rPr>
              <a:t> A markup language that </a:t>
            </a:r>
            <a:r>
              <a:rPr lang="en-US" sz="5800" dirty="0">
                <a:solidFill>
                  <a:srgbClr val="FF4013"/>
                </a:solidFill>
                <a:sym typeface="Wingdings" pitchFamily="2" charset="2"/>
              </a:rPr>
              <a:t>defines the structure of webpages</a:t>
            </a:r>
          </a:p>
        </p:txBody>
      </p:sp>
      <p:sp>
        <p:nvSpPr>
          <p:cNvPr id="9" name="TextBox 8">
            <a:extLst>
              <a:ext uri="{FF2B5EF4-FFF2-40B4-BE49-F238E27FC236}">
                <a16:creationId xmlns:a16="http://schemas.microsoft.com/office/drawing/2014/main" id="{07BAC145-503E-754C-B95A-B33EA925EAD0}"/>
              </a:ext>
            </a:extLst>
          </p:cNvPr>
          <p:cNvSpPr txBox="1"/>
          <p:nvPr/>
        </p:nvSpPr>
        <p:spPr>
          <a:xfrm>
            <a:off x="79487" y="13068798"/>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spTree>
    <p:extLst>
      <p:ext uri="{BB962C8B-B14F-4D97-AF65-F5344CB8AC3E}">
        <p14:creationId xmlns:p14="http://schemas.microsoft.com/office/powerpoint/2010/main" val="634405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dirty="0">
                <a:solidFill>
                  <a:schemeClr val="tx1"/>
                </a:solidFill>
                <a:sym typeface="Wingdings" pitchFamily="2" charset="2"/>
              </a:rPr>
              <a:t> We </a:t>
            </a:r>
            <a:r>
              <a:rPr lang="en-US" sz="5800" dirty="0">
                <a:solidFill>
                  <a:srgbClr val="FF0000"/>
                </a:solidFill>
                <a:sym typeface="Wingdings" pitchFamily="2" charset="2"/>
              </a:rPr>
              <a:t>edit .html files </a:t>
            </a:r>
            <a:r>
              <a:rPr lang="en-US" sz="5800" dirty="0">
                <a:solidFill>
                  <a:schemeClr val="tx1"/>
                </a:solidFill>
                <a:sym typeface="Wingdings" pitchFamily="2" charset="2"/>
              </a:rPr>
              <a:t>(i.e. create webpages) using a </a:t>
            </a:r>
            <a:r>
              <a:rPr lang="en-US" sz="5800" dirty="0">
                <a:solidFill>
                  <a:srgbClr val="FF0000"/>
                </a:solidFill>
                <a:sym typeface="Wingdings" pitchFamily="2" charset="2"/>
              </a:rPr>
              <a:t>text editor </a:t>
            </a:r>
            <a:r>
              <a:rPr lang="en-US" sz="5800" dirty="0">
                <a:solidFill>
                  <a:schemeClr val="tx1"/>
                </a:solidFill>
                <a:sym typeface="Wingdings" pitchFamily="2" charset="2"/>
              </a:rPr>
              <a:t>(ex. Sublime)</a:t>
            </a:r>
          </a:p>
          <a:p>
            <a:pPr lvl="0" algn="l">
              <a:defRPr sz="6400"/>
            </a:pPr>
            <a:r>
              <a:rPr lang="en-US" sz="5800" dirty="0">
                <a:solidFill>
                  <a:schemeClr val="tx1"/>
                </a:solidFill>
                <a:sym typeface="Wingdings" pitchFamily="2" charset="2"/>
              </a:rPr>
              <a:t>	 </a:t>
            </a:r>
            <a:r>
              <a:rPr lang="en-US" sz="5800" dirty="0">
                <a:solidFill>
                  <a:srgbClr val="FF0000"/>
                </a:solidFill>
                <a:sym typeface="Wingdings" pitchFamily="2" charset="2"/>
              </a:rPr>
              <a:t>Browsers</a:t>
            </a:r>
            <a:r>
              <a:rPr lang="en-US" sz="5800" dirty="0">
                <a:solidFill>
                  <a:schemeClr val="tx1"/>
                </a:solidFill>
                <a:sym typeface="Wingdings" pitchFamily="2" charset="2"/>
              </a:rPr>
              <a:t> (ex. Chrome) </a:t>
            </a:r>
            <a:r>
              <a:rPr lang="en-US" sz="5800" dirty="0">
                <a:solidFill>
                  <a:srgbClr val="FF0000"/>
                </a:solidFill>
                <a:sym typeface="Wingdings" pitchFamily="2" charset="2"/>
              </a:rPr>
              <a:t>parse .html </a:t>
            </a:r>
            <a:r>
              <a:rPr lang="en-US" sz="5800" dirty="0">
                <a:solidFill>
                  <a:schemeClr val="tx1"/>
                </a:solidFill>
                <a:sym typeface="Wingdings" pitchFamily="2" charset="2"/>
              </a:rPr>
              <a:t>files into webpages</a:t>
            </a:r>
            <a:endParaRPr lang="en-US" sz="5800" dirty="0">
              <a:solidFill>
                <a:schemeClr val="tx1"/>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rotWithShape="1">
          <a:blip r:embed="rId3">
            <a:extLst>
              <a:ext uri="{28A0092B-C50C-407E-A947-70E740481C1C}">
                <a14:useLocalDpi xmlns:a14="http://schemas.microsoft.com/office/drawing/2010/main" val="0"/>
              </a:ext>
            </a:extLst>
          </a:blip>
          <a:srcRect r="48177"/>
          <a:stretch/>
        </p:blipFill>
        <p:spPr>
          <a:xfrm>
            <a:off x="4305151" y="6845549"/>
            <a:ext cx="8644357" cy="6120576"/>
          </a:xfrm>
          <a:prstGeom prst="rect">
            <a:avLst/>
          </a:prstGeom>
        </p:spPr>
      </p:pic>
      <p:sp>
        <p:nvSpPr>
          <p:cNvPr id="9" name="TextBox 8">
            <a:extLst>
              <a:ext uri="{FF2B5EF4-FFF2-40B4-BE49-F238E27FC236}">
                <a16:creationId xmlns:a16="http://schemas.microsoft.com/office/drawing/2014/main" id="{07BAC145-503E-754C-B95A-B33EA925EAD0}"/>
              </a:ext>
            </a:extLst>
          </p:cNvPr>
          <p:cNvSpPr txBox="1"/>
          <p:nvPr/>
        </p:nvSpPr>
        <p:spPr>
          <a:xfrm>
            <a:off x="79487" y="13068798"/>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pic>
        <p:nvPicPr>
          <p:cNvPr id="2" name="Picture 1" descr="Graphical user interface, text, application&#10;&#10;Description automatically generated">
            <a:extLst>
              <a:ext uri="{FF2B5EF4-FFF2-40B4-BE49-F238E27FC236}">
                <a16:creationId xmlns:a16="http://schemas.microsoft.com/office/drawing/2014/main" id="{2DB62F43-4FCF-AD0A-750B-D116EE2365F6}"/>
              </a:ext>
            </a:extLst>
          </p:cNvPr>
          <p:cNvPicPr>
            <a:picLocks noChangeAspect="1"/>
          </p:cNvPicPr>
          <p:nvPr/>
        </p:nvPicPr>
        <p:blipFill rotWithShape="1">
          <a:blip r:embed="rId3">
            <a:extLst>
              <a:ext uri="{28A0092B-C50C-407E-A947-70E740481C1C}">
                <a14:useLocalDpi xmlns:a14="http://schemas.microsoft.com/office/drawing/2010/main" val="0"/>
              </a:ext>
            </a:extLst>
          </a:blip>
          <a:srcRect l="51828" r="1"/>
          <a:stretch/>
        </p:blipFill>
        <p:spPr>
          <a:xfrm>
            <a:off x="13177125" y="7743707"/>
            <a:ext cx="7374787" cy="5617478"/>
          </a:xfrm>
          <a:prstGeom prst="rect">
            <a:avLst/>
          </a:prstGeom>
        </p:spPr>
      </p:pic>
      <p:sp>
        <p:nvSpPr>
          <p:cNvPr id="3" name="Curved Right Arrow 2">
            <a:extLst>
              <a:ext uri="{FF2B5EF4-FFF2-40B4-BE49-F238E27FC236}">
                <a16:creationId xmlns:a16="http://schemas.microsoft.com/office/drawing/2014/main" id="{49FF9AC0-AB80-4EC6-746D-65C3D8B37A8D}"/>
              </a:ext>
            </a:extLst>
          </p:cNvPr>
          <p:cNvSpPr/>
          <p:nvPr/>
        </p:nvSpPr>
        <p:spPr>
          <a:xfrm rot="19086360">
            <a:off x="657800" y="5041026"/>
            <a:ext cx="2234991" cy="5463493"/>
          </a:xfrm>
          <a:prstGeom prst="curvedRightArrow">
            <a:avLst>
              <a:gd name="adj1" fmla="val 12414"/>
              <a:gd name="adj2" fmla="val 50000"/>
              <a:gd name="adj3" fmla="val 2500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Curved Right Arrow 6">
            <a:extLst>
              <a:ext uri="{FF2B5EF4-FFF2-40B4-BE49-F238E27FC236}">
                <a16:creationId xmlns:a16="http://schemas.microsoft.com/office/drawing/2014/main" id="{5A09EEEE-DE84-318C-AC73-B8A946D5A762}"/>
              </a:ext>
            </a:extLst>
          </p:cNvPr>
          <p:cNvSpPr/>
          <p:nvPr/>
        </p:nvSpPr>
        <p:spPr>
          <a:xfrm rot="21244225" flipH="1">
            <a:off x="18972260" y="5684322"/>
            <a:ext cx="2329314" cy="4196065"/>
          </a:xfrm>
          <a:prstGeom prst="curvedRightArrow">
            <a:avLst>
              <a:gd name="adj1" fmla="val 12414"/>
              <a:gd name="adj2" fmla="val 50000"/>
              <a:gd name="adj3" fmla="val 25000"/>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89F4F254-A6A2-0017-BC95-4AA4163C5C78}"/>
              </a:ext>
            </a:extLst>
          </p:cNvPr>
          <p:cNvSpPr txBox="1"/>
          <p:nvPr/>
        </p:nvSpPr>
        <p:spPr>
          <a:xfrm>
            <a:off x="429258" y="9149664"/>
            <a:ext cx="397048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err="1">
                <a:ln>
                  <a:noFill/>
                </a:ln>
                <a:solidFill>
                  <a:srgbClr val="000000"/>
                </a:solidFill>
                <a:effectLst/>
                <a:uFillTx/>
                <a:latin typeface="+mj-lt"/>
                <a:ea typeface="+mj-ea"/>
                <a:cs typeface="+mj-cs"/>
                <a:sym typeface="Gill Sans"/>
              </a:rPr>
              <a:t>index.html</a:t>
            </a:r>
            <a:r>
              <a:rPr kumimoji="0" lang="en-US" sz="5600" b="0" i="0" u="none" strike="noStrike" cap="none" spc="0" normalizeH="0" baseline="0" dirty="0">
                <a:ln>
                  <a:noFill/>
                </a:ln>
                <a:solidFill>
                  <a:srgbClr val="000000"/>
                </a:solidFill>
                <a:effectLst/>
                <a:uFillTx/>
                <a:latin typeface="+mj-lt"/>
                <a:ea typeface="+mj-ea"/>
                <a:cs typeface="+mj-cs"/>
                <a:sym typeface="Gill Sans"/>
              </a:rPr>
              <a:t> opened with sublime</a:t>
            </a:r>
          </a:p>
        </p:txBody>
      </p:sp>
      <p:sp>
        <p:nvSpPr>
          <p:cNvPr id="10" name="TextBox 9">
            <a:extLst>
              <a:ext uri="{FF2B5EF4-FFF2-40B4-BE49-F238E27FC236}">
                <a16:creationId xmlns:a16="http://schemas.microsoft.com/office/drawing/2014/main" id="{737B55D5-B8FC-C8A4-7B81-3E9E7E8BC226}"/>
              </a:ext>
            </a:extLst>
          </p:cNvPr>
          <p:cNvSpPr txBox="1"/>
          <p:nvPr/>
        </p:nvSpPr>
        <p:spPr>
          <a:xfrm>
            <a:off x="20146814" y="9393553"/>
            <a:ext cx="3970486"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err="1">
                <a:ln>
                  <a:noFill/>
                </a:ln>
                <a:solidFill>
                  <a:srgbClr val="000000"/>
                </a:solidFill>
                <a:effectLst/>
                <a:uFillTx/>
                <a:latin typeface="+mj-lt"/>
                <a:ea typeface="+mj-ea"/>
                <a:cs typeface="+mj-cs"/>
                <a:sym typeface="Gill Sans"/>
              </a:rPr>
              <a:t>index.html</a:t>
            </a:r>
            <a:r>
              <a:rPr kumimoji="0" lang="en-US" sz="5600" b="0" i="0" u="none" strike="noStrike" cap="none" spc="0" normalizeH="0" baseline="0" dirty="0">
                <a:ln>
                  <a:noFill/>
                </a:ln>
                <a:solidFill>
                  <a:srgbClr val="000000"/>
                </a:solidFill>
                <a:effectLst/>
                <a:uFillTx/>
                <a:latin typeface="+mj-lt"/>
                <a:ea typeface="+mj-ea"/>
                <a:cs typeface="+mj-cs"/>
                <a:sym typeface="Gill Sans"/>
              </a:rPr>
              <a:t> opened with chrome</a:t>
            </a:r>
          </a:p>
        </p:txBody>
      </p:sp>
    </p:spTree>
    <p:extLst>
      <p:ext uri="{BB962C8B-B14F-4D97-AF65-F5344CB8AC3E}">
        <p14:creationId xmlns:p14="http://schemas.microsoft.com/office/powerpoint/2010/main" val="290032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Defines webpage structure as a series of </a:t>
            </a:r>
            <a:r>
              <a:rPr lang="en-US" sz="5800" dirty="0">
                <a:solidFill>
                  <a:srgbClr val="FF4013"/>
                </a:solidFill>
                <a:latin typeface="Gill Sans"/>
                <a:sym typeface="Wingdings" pitchFamily="2" charset="2"/>
              </a:rPr>
              <a:t>elements </a:t>
            </a:r>
            <a:r>
              <a:rPr lang="en-US" sz="5800" dirty="0">
                <a:solidFill>
                  <a:schemeClr val="tx1"/>
                </a:solidFill>
                <a:latin typeface="Gill Sans"/>
                <a:sym typeface="Wingdings" pitchFamily="2" charset="2"/>
              </a:rPr>
              <a:t>identified by </a:t>
            </a:r>
            <a:r>
              <a:rPr lang="en-US" sz="5800" dirty="0">
                <a:solidFill>
                  <a:srgbClr val="FF4013"/>
                </a:solidFill>
                <a:latin typeface="Gill Sans"/>
                <a:sym typeface="Wingdings" pitchFamily="2" charset="2"/>
              </a:rPr>
              <a:t>tags </a:t>
            </a:r>
            <a:r>
              <a:rPr lang="en-US" sz="5800" dirty="0">
                <a:solidFill>
                  <a:schemeClr val="tx1"/>
                </a:solidFill>
                <a:latin typeface="Gill Sans"/>
                <a:sym typeface="Wingdings" pitchFamily="2" charset="2"/>
              </a:rPr>
              <a:t>and </a:t>
            </a:r>
          </a:p>
          <a:p>
            <a:pPr lvl="0" algn="l">
              <a:defRPr sz="6400"/>
            </a:pPr>
            <a:r>
              <a:rPr lang="en-US" sz="5800" dirty="0">
                <a:solidFill>
                  <a:schemeClr val="tx1"/>
                </a:solidFill>
                <a:latin typeface="Gill Sans"/>
                <a:sym typeface="Wingdings" pitchFamily="2" charset="2"/>
              </a:rPr>
              <a:t>		filled with </a:t>
            </a:r>
            <a:r>
              <a:rPr lang="en-US" sz="5800" dirty="0">
                <a:solidFill>
                  <a:srgbClr val="FF4013"/>
                </a:solidFill>
                <a:latin typeface="Gill Sans"/>
                <a:sym typeface="Wingdings" pitchFamily="2" charset="2"/>
              </a:rPr>
              <a:t>content</a:t>
            </a:r>
            <a:endParaRPr lang="en-US" sz="5800" dirty="0">
              <a:solidFill>
                <a:srgbClr val="FF4013"/>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91" y="7431564"/>
            <a:ext cx="12570247" cy="461239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95888230-83FD-5144-BA46-59E395B86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8087" y="6974364"/>
            <a:ext cx="11430370" cy="6093936"/>
          </a:xfrm>
          <a:prstGeom prst="rect">
            <a:avLst/>
          </a:prstGeom>
        </p:spPr>
      </p:pic>
      <p:sp>
        <p:nvSpPr>
          <p:cNvPr id="8" name="TextBox 7">
            <a:extLst>
              <a:ext uri="{FF2B5EF4-FFF2-40B4-BE49-F238E27FC236}">
                <a16:creationId xmlns:a16="http://schemas.microsoft.com/office/drawing/2014/main" id="{A8C8F368-0BFE-6444-83ED-B6E2F475D270}"/>
              </a:ext>
            </a:extLst>
          </p:cNvPr>
          <p:cNvSpPr txBox="1"/>
          <p:nvPr/>
        </p:nvSpPr>
        <p:spPr>
          <a:xfrm>
            <a:off x="79487" y="13068798"/>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sp>
        <p:nvSpPr>
          <p:cNvPr id="9" name="Rectangle 8">
            <a:extLst>
              <a:ext uri="{FF2B5EF4-FFF2-40B4-BE49-F238E27FC236}">
                <a16:creationId xmlns:a16="http://schemas.microsoft.com/office/drawing/2014/main" id="{BA9593B8-E877-244C-A084-A3C186898F43}"/>
              </a:ext>
            </a:extLst>
          </p:cNvPr>
          <p:cNvSpPr/>
          <p:nvPr/>
        </p:nvSpPr>
        <p:spPr>
          <a:xfrm>
            <a:off x="13088982" y="11207932"/>
            <a:ext cx="8151224" cy="44413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50590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We conceptualize the structure of webpages using the </a:t>
            </a:r>
            <a:r>
              <a:rPr lang="en-US" sz="5800" dirty="0">
                <a:solidFill>
                  <a:srgbClr val="FF0000"/>
                </a:solidFill>
                <a:latin typeface="Gill Sans"/>
                <a:sym typeface="Wingdings" pitchFamily="2" charset="2"/>
              </a:rPr>
              <a:t>Document Object 		Model (DOM) </a:t>
            </a:r>
            <a:endParaRPr lang="en-US" sz="5800" dirty="0">
              <a:solidFill>
                <a:srgbClr val="FF0000"/>
              </a:solidFill>
            </a:endParaRPr>
          </a:p>
        </p:txBody>
      </p:sp>
      <p:pic>
        <p:nvPicPr>
          <p:cNvPr id="6" name="Picture 5" descr="Graphical user interface, text, application&#10;&#10;Description automatically generated">
            <a:extLst>
              <a:ext uri="{FF2B5EF4-FFF2-40B4-BE49-F238E27FC236}">
                <a16:creationId xmlns:a16="http://schemas.microsoft.com/office/drawing/2014/main" id="{C951A347-4656-FE4C-A63E-937DFACD4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52" y="6264900"/>
            <a:ext cx="8432409" cy="309409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95888230-83FD-5144-BA46-59E395B86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213" y="8731550"/>
            <a:ext cx="7541741" cy="4020770"/>
          </a:xfrm>
          <a:prstGeom prst="rect">
            <a:avLst/>
          </a:prstGeom>
        </p:spPr>
      </p:pic>
      <p:sp>
        <p:nvSpPr>
          <p:cNvPr id="7" name="TextBox 6">
            <a:extLst>
              <a:ext uri="{FF2B5EF4-FFF2-40B4-BE49-F238E27FC236}">
                <a16:creationId xmlns:a16="http://schemas.microsoft.com/office/drawing/2014/main" id="{F028FD4D-F560-3946-80FF-3CFC828B06CF}"/>
              </a:ext>
            </a:extLst>
          </p:cNvPr>
          <p:cNvSpPr txBox="1"/>
          <p:nvPr/>
        </p:nvSpPr>
        <p:spPr>
          <a:xfrm>
            <a:off x="79487" y="13147176"/>
            <a:ext cx="1237052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https://www.w3schools.com/html/</a:t>
            </a:r>
            <a:r>
              <a:rPr lang="en-US" sz="3200" dirty="0" err="1"/>
              <a:t>html_intro.asp</a:t>
            </a:r>
            <a:endParaRPr lang="en-US" sz="3200" dirty="0"/>
          </a:p>
        </p:txBody>
      </p:sp>
      <p:graphicFrame>
        <p:nvGraphicFramePr>
          <p:cNvPr id="8" name="Diagram 7">
            <a:extLst>
              <a:ext uri="{FF2B5EF4-FFF2-40B4-BE49-F238E27FC236}">
                <a16:creationId xmlns:a16="http://schemas.microsoft.com/office/drawing/2014/main" id="{9A9CFD7C-B65E-5C4C-B053-4EDA01D64357}"/>
              </a:ext>
            </a:extLst>
          </p:cNvPr>
          <p:cNvGraphicFramePr/>
          <p:nvPr>
            <p:extLst>
              <p:ext uri="{D42A27DB-BD31-4B8C-83A1-F6EECF244321}">
                <p14:modId xmlns:p14="http://schemas.microsoft.com/office/powerpoint/2010/main" val="1920979657"/>
              </p:ext>
            </p:extLst>
          </p:nvPr>
        </p:nvGraphicFramePr>
        <p:xfrm>
          <a:off x="9187661" y="6310712"/>
          <a:ext cx="15009126" cy="67575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0301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Class Demo</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1639614" y="6360428"/>
            <a:ext cx="21220386" cy="22475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Box 1">
            <a:extLst>
              <a:ext uri="{FF2B5EF4-FFF2-40B4-BE49-F238E27FC236}">
                <a16:creationId xmlns:a16="http://schemas.microsoft.com/office/drawing/2014/main" id="{EC230AFD-D607-D078-001F-E870A53D1032}"/>
              </a:ext>
            </a:extLst>
          </p:cNvPr>
          <p:cNvSpPr txBox="1"/>
          <p:nvPr/>
        </p:nvSpPr>
        <p:spPr>
          <a:xfrm>
            <a:off x="755549" y="4375630"/>
            <a:ext cx="1734449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j-lt"/>
                <a:ea typeface="+mj-ea"/>
                <a:cs typeface="+mj-cs"/>
                <a:sym typeface="Gill Sans"/>
              </a:rPr>
              <a:t>Slides after this point are for you to have as reference later</a:t>
            </a:r>
          </a:p>
        </p:txBody>
      </p:sp>
    </p:spTree>
    <p:extLst>
      <p:ext uri="{BB962C8B-B14F-4D97-AF65-F5344CB8AC3E}">
        <p14:creationId xmlns:p14="http://schemas.microsoft.com/office/powerpoint/2010/main" val="27096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Building Blocks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b="1" dirty="0">
                <a:solidFill>
                  <a:srgbClr val="FF4013"/>
                </a:solidFill>
                <a:latin typeface="Gill Sans"/>
              </a:rPr>
              <a:t>	</a:t>
            </a:r>
            <a:r>
              <a:rPr lang="en-US" sz="5800" b="1" dirty="0">
                <a:solidFill>
                  <a:schemeClr val="tx1"/>
                </a:solidFill>
                <a:latin typeface="Gill Sans"/>
                <a:sym typeface="Wingdings" pitchFamily="2" charset="2"/>
              </a:rPr>
              <a:t></a:t>
            </a:r>
            <a:r>
              <a:rPr lang="en-US" sz="5800" b="1"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You can view the HTML for any webpage using the developer console</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EA1AB701-72DC-B048-B599-13F8E884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85" y="5597435"/>
            <a:ext cx="14942315" cy="7699465"/>
          </a:xfrm>
          <a:prstGeom prst="rect">
            <a:avLst/>
          </a:prstGeom>
        </p:spPr>
      </p:pic>
      <p:pic>
        <p:nvPicPr>
          <p:cNvPr id="18" name="Picture 17" descr="Text&#10;&#10;Description automatically generated">
            <a:extLst>
              <a:ext uri="{FF2B5EF4-FFF2-40B4-BE49-F238E27FC236}">
                <a16:creationId xmlns:a16="http://schemas.microsoft.com/office/drawing/2014/main" id="{B2EEF3C4-BF8E-2D4D-857E-1A86F4F7C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030" y="5418160"/>
            <a:ext cx="7629574" cy="7650139"/>
          </a:xfrm>
          <a:prstGeom prst="rect">
            <a:avLst/>
          </a:prstGeom>
        </p:spPr>
      </p:pic>
    </p:spTree>
    <p:extLst>
      <p:ext uri="{BB962C8B-B14F-4D97-AF65-F5344CB8AC3E}">
        <p14:creationId xmlns:p14="http://schemas.microsoft.com/office/powerpoint/2010/main" val="213275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HTML</a:t>
            </a:r>
            <a:endParaRPr lang="en-US" sz="5800" b="1" dirty="0">
              <a:solidFill>
                <a:srgbClr val="FF4013"/>
              </a:solidFill>
              <a:latin typeface="Gill Sans"/>
            </a:endParaRPr>
          </a:p>
          <a:p>
            <a:pPr lvl="0" algn="l">
              <a:defRPr sz="6400"/>
            </a:pPr>
            <a:r>
              <a:rPr lang="en-US" sz="5800" dirty="0">
                <a:solidFill>
                  <a:srgbClr val="FF4013"/>
                </a:solidFill>
                <a:latin typeface="Gill Sans"/>
              </a:rPr>
              <a:t>	</a:t>
            </a:r>
            <a:r>
              <a:rPr lang="en-US" sz="5800" b="1" dirty="0">
                <a:solidFill>
                  <a:schemeClr val="tx1"/>
                </a:solidFill>
                <a:latin typeface="Gill Sans"/>
                <a:sym typeface="Wingdings" pitchFamily="2" charset="2"/>
              </a:rPr>
              <a:t></a:t>
            </a: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Distinguish between elements with </a:t>
            </a:r>
            <a:r>
              <a:rPr lang="en-US" sz="5800" dirty="0">
                <a:solidFill>
                  <a:srgbClr val="FF0000"/>
                </a:solidFill>
                <a:latin typeface="Gill Sans"/>
                <a:sym typeface="Wingdings" pitchFamily="2" charset="2"/>
              </a:rPr>
              <a:t>id’s</a:t>
            </a:r>
            <a:r>
              <a:rPr lang="en-US" sz="5800" dirty="0">
                <a:solidFill>
                  <a:schemeClr val="tx1"/>
                </a:solidFill>
                <a:latin typeface="Gill Sans"/>
                <a:sym typeface="Wingdings" pitchFamily="2" charset="2"/>
              </a:rPr>
              <a:t> and group them with </a:t>
            </a:r>
            <a:r>
              <a:rPr lang="en-US" sz="5800" dirty="0">
                <a:solidFill>
                  <a:srgbClr val="FF0000"/>
                </a:solidFill>
                <a:latin typeface="Gill Sans"/>
                <a:sym typeface="Wingdings" pitchFamily="2" charset="2"/>
              </a:rPr>
              <a:t>classes</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3" name="Picture 12" descr="Text&#10;&#10;Description automatically generated">
            <a:extLst>
              <a:ext uri="{FF2B5EF4-FFF2-40B4-BE49-F238E27FC236}">
                <a16:creationId xmlns:a16="http://schemas.microsoft.com/office/drawing/2014/main" id="{CD40DF8B-4E77-CA49-98A7-74D8416EB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64" y="5418161"/>
            <a:ext cx="10580915" cy="7982094"/>
          </a:xfrm>
          <a:prstGeom prst="rect">
            <a:avLst/>
          </a:prstGeom>
        </p:spPr>
      </p:pic>
      <p:pic>
        <p:nvPicPr>
          <p:cNvPr id="15" name="Picture 14" descr="Graphical user interface, text, application, chat or text message&#10;&#10;Description automatically generated">
            <a:extLst>
              <a:ext uri="{FF2B5EF4-FFF2-40B4-BE49-F238E27FC236}">
                <a16:creationId xmlns:a16="http://schemas.microsoft.com/office/drawing/2014/main" id="{C9F0FF37-430D-CF42-B4AB-0ADC7AFF9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1969" y="5798841"/>
            <a:ext cx="13395781" cy="6902568"/>
          </a:xfrm>
          <a:prstGeom prst="rect">
            <a:avLst/>
          </a:prstGeom>
        </p:spPr>
      </p:pic>
    </p:spTree>
    <p:extLst>
      <p:ext uri="{BB962C8B-B14F-4D97-AF65-F5344CB8AC3E}">
        <p14:creationId xmlns:p14="http://schemas.microsoft.com/office/powerpoint/2010/main" val="340176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28725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CSS</a:t>
            </a:r>
            <a:endParaRPr lang="en-US" sz="5800" b="1" dirty="0">
              <a:solidFill>
                <a:srgbClr val="FF4013"/>
              </a:solidFill>
              <a:latin typeface="Gill Sans"/>
            </a:endParaRPr>
          </a:p>
          <a:p>
            <a:pPr lvl="0" algn="l">
              <a:defRPr sz="6400"/>
            </a:pPr>
            <a:r>
              <a:rPr lang="en-US" sz="5800" dirty="0">
                <a:solidFill>
                  <a:srgbClr val="FF4013"/>
                </a:solidFill>
                <a:latin typeface="Gill Sans"/>
              </a:rPr>
              <a:t>	</a:t>
            </a:r>
            <a:r>
              <a:rPr lang="en-US" sz="5800" b="1" dirty="0">
                <a:solidFill>
                  <a:schemeClr val="tx1"/>
                </a:solidFill>
                <a:latin typeface="Gill Sans"/>
                <a:sym typeface="Wingdings" pitchFamily="2" charset="2"/>
              </a:rPr>
              <a:t></a:t>
            </a: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Cascading Style Sheet</a:t>
            </a:r>
          </a:p>
          <a:p>
            <a:pPr lvl="0" algn="l">
              <a:defRPr sz="6400"/>
            </a:pPr>
            <a:r>
              <a:rPr lang="en-US" sz="5800" dirty="0">
                <a:solidFill>
                  <a:schemeClr val="tx1"/>
                </a:solidFill>
                <a:latin typeface="Gill Sans"/>
                <a:sym typeface="Wingdings" pitchFamily="2" charset="2"/>
              </a:rPr>
              <a:t>	 Used to </a:t>
            </a:r>
            <a:r>
              <a:rPr lang="en-US" sz="5800" dirty="0">
                <a:solidFill>
                  <a:srgbClr val="FF0000"/>
                </a:solidFill>
                <a:latin typeface="Gill Sans"/>
                <a:sym typeface="Wingdings" pitchFamily="2" charset="2"/>
              </a:rPr>
              <a:t>style HTML elements </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Text&#10;&#10;Description automatically generated">
            <a:extLst>
              <a:ext uri="{FF2B5EF4-FFF2-40B4-BE49-F238E27FC236}">
                <a16:creationId xmlns:a16="http://schemas.microsoft.com/office/drawing/2014/main" id="{FDEB23C6-38D1-7F48-926B-19225D02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7" y="6286768"/>
            <a:ext cx="8897887" cy="707390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B4599C6-6D17-BD43-AC26-CBB0B5370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159" y="6879832"/>
            <a:ext cx="5860216" cy="3923506"/>
          </a:xfrm>
          <a:prstGeom prst="rect">
            <a:avLst/>
          </a:prstGeom>
          <a:ln>
            <a:solidFill>
              <a:schemeClr val="bg1"/>
            </a:solidFill>
          </a:ln>
        </p:spPr>
      </p:pic>
      <p:pic>
        <p:nvPicPr>
          <p:cNvPr id="13" name="Picture 12" descr="A screenshot of a computer&#10;&#10;Description automatically generated with medium confidence">
            <a:extLst>
              <a:ext uri="{FF2B5EF4-FFF2-40B4-BE49-F238E27FC236}">
                <a16:creationId xmlns:a16="http://schemas.microsoft.com/office/drawing/2014/main" id="{058FD190-6221-BB42-B003-C873D2096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14200" y="6317192"/>
            <a:ext cx="12103100" cy="7073900"/>
          </a:xfrm>
          <a:prstGeom prst="rect">
            <a:avLst/>
          </a:prstGeom>
        </p:spPr>
      </p:pic>
    </p:spTree>
    <p:extLst>
      <p:ext uri="{BB962C8B-B14F-4D97-AF65-F5344CB8AC3E}">
        <p14:creationId xmlns:p14="http://schemas.microsoft.com/office/powerpoint/2010/main" val="95162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1980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b="1" dirty="0">
                <a:solidFill>
                  <a:srgbClr val="FF4013"/>
                </a:solidFill>
                <a:latin typeface="Gill Sans"/>
              </a:rPr>
              <a:t>CSS</a:t>
            </a:r>
            <a:endParaRPr lang="en-US" sz="5800" b="1" dirty="0">
              <a:solidFill>
                <a:srgbClr val="FF4013"/>
              </a:solidFill>
              <a:latin typeface="Gill Sans"/>
            </a:endParaRPr>
          </a:p>
          <a:p>
            <a:pPr lvl="0" algn="l">
              <a:defRPr sz="6400"/>
            </a:pPr>
            <a:r>
              <a:rPr lang="en-US" sz="5800" dirty="0">
                <a:solidFill>
                  <a:srgbClr val="FF4013"/>
                </a:solidFill>
                <a:latin typeface="Gill Sans"/>
                <a:sym typeface="Wingdings" pitchFamily="2" charset="2"/>
              </a:rPr>
              <a:t>	</a:t>
            </a:r>
            <a:r>
              <a:rPr lang="en-US" sz="5800" dirty="0">
                <a:solidFill>
                  <a:schemeClr val="tx1"/>
                </a:solidFill>
                <a:latin typeface="Gill Sans"/>
                <a:sym typeface="Wingdings" pitchFamily="2" charset="2"/>
              </a:rPr>
              <a:t> Apply style to elements, id’s, or classes</a:t>
            </a:r>
            <a:endParaRPr lang="en-US" sz="5800" dirty="0">
              <a:solidFill>
                <a:srgbClr val="FF0000"/>
              </a:solidFill>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Text&#10;&#10;Description automatically generated">
            <a:extLst>
              <a:ext uri="{FF2B5EF4-FFF2-40B4-BE49-F238E27FC236}">
                <a16:creationId xmlns:a16="http://schemas.microsoft.com/office/drawing/2014/main" id="{FDEB23C6-38D1-7F48-926B-19225D02C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7" y="6286768"/>
            <a:ext cx="8897887" cy="7073900"/>
          </a:xfrm>
          <a:prstGeom prst="rect">
            <a:avLst/>
          </a:prstGeom>
        </p:spPr>
      </p:pic>
      <p:pic>
        <p:nvPicPr>
          <p:cNvPr id="3" name="Picture 2" descr="Text&#10;&#10;Description automatically generated">
            <a:extLst>
              <a:ext uri="{FF2B5EF4-FFF2-40B4-BE49-F238E27FC236}">
                <a16:creationId xmlns:a16="http://schemas.microsoft.com/office/drawing/2014/main" id="{079FC06D-DE4D-E04E-B1F0-769ADCEC71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141" y="5761399"/>
            <a:ext cx="5883910" cy="5469793"/>
          </a:xfrm>
          <a:prstGeom prst="rect">
            <a:avLst/>
          </a:prstGeom>
          <a:ln>
            <a:solidFill>
              <a:schemeClr val="bg1"/>
            </a:solidFill>
          </a:ln>
        </p:spPr>
      </p:pic>
      <p:pic>
        <p:nvPicPr>
          <p:cNvPr id="7" name="Picture 6" descr="Graphical user interface, text, application, chat or text message&#10;&#10;Description automatically generated">
            <a:extLst>
              <a:ext uri="{FF2B5EF4-FFF2-40B4-BE49-F238E27FC236}">
                <a16:creationId xmlns:a16="http://schemas.microsoft.com/office/drawing/2014/main" id="{4AC95B87-B3CE-CA47-82D4-208CC172243A}"/>
              </a:ext>
            </a:extLst>
          </p:cNvPr>
          <p:cNvPicPr>
            <a:picLocks noChangeAspect="1"/>
          </p:cNvPicPr>
          <p:nvPr/>
        </p:nvPicPr>
        <p:blipFill rotWithShape="1">
          <a:blip r:embed="rId5">
            <a:extLst>
              <a:ext uri="{28A0092B-C50C-407E-A947-70E740481C1C}">
                <a14:useLocalDpi xmlns:a14="http://schemas.microsoft.com/office/drawing/2010/main" val="0"/>
              </a:ext>
            </a:extLst>
          </a:blip>
          <a:srcRect l="-1" r="647"/>
          <a:stretch/>
        </p:blipFill>
        <p:spPr>
          <a:xfrm>
            <a:off x="12098769" y="5239827"/>
            <a:ext cx="12201413" cy="7797800"/>
          </a:xfrm>
          <a:prstGeom prst="rect">
            <a:avLst/>
          </a:prstGeom>
        </p:spPr>
      </p:pic>
    </p:spTree>
    <p:extLst>
      <p:ext uri="{BB962C8B-B14F-4D97-AF65-F5344CB8AC3E}">
        <p14:creationId xmlns:p14="http://schemas.microsoft.com/office/powerpoint/2010/main" val="150474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kumimoji="0" lang="en-US" sz="11600" b="0" i="0" u="none" strike="noStrike" kern="0" cap="none" spc="0" normalizeH="0" baseline="0" noProof="0" dirty="0">
                <a:ln>
                  <a:noFill/>
                </a:ln>
                <a:solidFill>
                  <a:schemeClr val="bg1"/>
                </a:solidFill>
                <a:effectLst/>
                <a:uLnTx/>
                <a:uFillTx/>
                <a:latin typeface="Gill Sans"/>
                <a:cs typeface="Gill Sans"/>
                <a:sym typeface="Gill Sans"/>
              </a:rPr>
              <a:t>HTML + CSS </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5" name="Expressiveness principle:">
            <a:extLst>
              <a:ext uri="{FF2B5EF4-FFF2-40B4-BE49-F238E27FC236}">
                <a16:creationId xmlns:a16="http://schemas.microsoft.com/office/drawing/2014/main" id="{24C4B364-A980-0840-B8FA-C05B6ABC3815}"/>
              </a:ext>
            </a:extLst>
          </p:cNvPr>
          <p:cNvSpPr/>
          <p:nvPr/>
        </p:nvSpPr>
        <p:spPr>
          <a:xfrm>
            <a:off x="79487" y="3438132"/>
            <a:ext cx="24037813" cy="45653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t">
            <a:spAutoFit/>
          </a:bodyPr>
          <a:lstStyle>
            <a:lvl1pPr>
              <a:defRPr sz="6400"/>
            </a:lvl1pPr>
          </a:lstStyle>
          <a:p>
            <a:pPr lvl="0" algn="l">
              <a:defRPr sz="6400"/>
            </a:pPr>
            <a:r>
              <a:rPr lang="en-US" sz="5800" b="1" dirty="0">
                <a:solidFill>
                  <a:srgbClr val="FF4013"/>
                </a:solidFill>
                <a:latin typeface="Gill Sans"/>
              </a:rPr>
              <a:t>General Tips</a:t>
            </a:r>
          </a:p>
          <a:p>
            <a:pPr lvl="0" algn="l">
              <a:defRPr sz="6400"/>
            </a:pPr>
            <a:r>
              <a:rPr lang="en-US" sz="5800" dirty="0">
                <a:solidFill>
                  <a:schemeClr val="tx1"/>
                </a:solidFill>
                <a:latin typeface="Gill Sans"/>
                <a:sym typeface="Wingdings" pitchFamily="2" charset="2"/>
              </a:rPr>
              <a:t> W3Schools is a great resource. Note all of the topics linked on the left-hand side of the page. </a:t>
            </a:r>
          </a:p>
          <a:p>
            <a:pPr lvl="0" algn="l">
              <a:defRPr sz="6400"/>
            </a:pPr>
            <a:r>
              <a:rPr lang="en-US" sz="5800" dirty="0">
                <a:solidFill>
                  <a:schemeClr val="tx1"/>
                </a:solidFill>
                <a:latin typeface="Gill Sans"/>
                <a:sym typeface="Wingdings" pitchFamily="2" charset="2"/>
              </a:rPr>
              <a:t> If you update your HTML/CSS and see no changes in the browser, try clearing your cache. </a:t>
            </a:r>
            <a:endParaRPr lang="en-US" sz="5800" dirty="0">
              <a:solidFill>
                <a:schemeClr val="tx1"/>
              </a:solidFill>
              <a:latin typeface="Gill Sans"/>
            </a:endParaRPr>
          </a:p>
        </p:txBody>
      </p:sp>
      <p:sp>
        <p:nvSpPr>
          <p:cNvPr id="9" name="Rectangle 8">
            <a:extLst>
              <a:ext uri="{FF2B5EF4-FFF2-40B4-BE49-F238E27FC236}">
                <a16:creationId xmlns:a16="http://schemas.microsoft.com/office/drawing/2014/main" id="{2E877179-21E9-484B-85E9-95F29827639D}"/>
              </a:ext>
            </a:extLst>
          </p:cNvPr>
          <p:cNvSpPr/>
          <p:nvPr/>
        </p:nvSpPr>
        <p:spPr>
          <a:xfrm>
            <a:off x="2334227" y="11440200"/>
            <a:ext cx="5634118" cy="41801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6" name="Picture 5" descr="Graphical user interface, application&#10;&#10;Description automatically generated">
            <a:extLst>
              <a:ext uri="{FF2B5EF4-FFF2-40B4-BE49-F238E27FC236}">
                <a16:creationId xmlns:a16="http://schemas.microsoft.com/office/drawing/2014/main" id="{F834BD16-77CD-FA40-AF89-84207EE9F2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924" y="8376139"/>
            <a:ext cx="20209660" cy="4041932"/>
          </a:xfrm>
          <a:prstGeom prst="rect">
            <a:avLst/>
          </a:prstGeom>
        </p:spPr>
      </p:pic>
      <p:sp>
        <p:nvSpPr>
          <p:cNvPr id="10" name="Rounded Rectangular Callout 9">
            <a:extLst>
              <a:ext uri="{FF2B5EF4-FFF2-40B4-BE49-F238E27FC236}">
                <a16:creationId xmlns:a16="http://schemas.microsoft.com/office/drawing/2014/main" id="{408F1423-0DF3-CE48-AE7F-C622F35E3975}"/>
              </a:ext>
            </a:extLst>
          </p:cNvPr>
          <p:cNvSpPr/>
          <p:nvPr/>
        </p:nvSpPr>
        <p:spPr>
          <a:xfrm>
            <a:off x="300568" y="8759070"/>
            <a:ext cx="4435928" cy="3518694"/>
          </a:xfrm>
          <a:prstGeom prst="wedgeRoundRectCallout">
            <a:avLst>
              <a:gd name="adj1" fmla="val 63728"/>
              <a:gd name="adj2" fmla="val -45848"/>
              <a:gd name="adj3" fmla="val 1666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400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With the developer console open, right click on the refresh button</a:t>
            </a:r>
          </a:p>
        </p:txBody>
      </p:sp>
    </p:spTree>
    <p:extLst>
      <p:ext uri="{BB962C8B-B14F-4D97-AF65-F5344CB8AC3E}">
        <p14:creationId xmlns:p14="http://schemas.microsoft.com/office/powerpoint/2010/main" val="380111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ic-02: HTML, CSS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building blocks of visualization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a:t>
            </a:r>
            <a:r>
              <a:rPr lang="en-US" dirty="0"/>
              <a:t>d</a:t>
            </a:r>
            <a:r>
              <a:rPr kumimoji="0" lang="en-US" i="0" u="none" strike="noStrike" cap="none" spc="0" normalizeH="0" baseline="0" dirty="0">
                <a:ln>
                  <a:noFill/>
                </a:ln>
                <a:solidFill>
                  <a:srgbClr val="000000"/>
                </a:solidFill>
                <a:effectLst/>
                <a:uFillTx/>
                <a:latin typeface="+mj-lt"/>
                <a:ea typeface="+mj-ea"/>
                <a:cs typeface="+mj-cs"/>
                <a:sym typeface="Gill Sans"/>
              </a:rPr>
              <a:t>ata </a:t>
            </a:r>
            <a:r>
              <a:rPr lang="en-US" dirty="0"/>
              <a:t>abstraction</a:t>
            </a:r>
            <a:endParaRPr kumimoji="0" lang="en-US" i="0" u="none" strike="noStrike" cap="none" spc="0" normalizeH="0" baseline="0" dirty="0">
              <a:ln>
                <a:noFill/>
              </a:ln>
              <a:solidFill>
                <a:srgbClr val="000000"/>
              </a:solidFill>
              <a:effectLst/>
              <a:uFillTx/>
              <a:latin typeface="+mj-lt"/>
              <a:ea typeface="+mj-ea"/>
              <a:cs typeface="+mj-cs"/>
              <a:sym typeface="Gill Sans"/>
            </a:endParaRP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err="1">
                <a:ln>
                  <a:noFill/>
                </a:ln>
                <a:solidFill>
                  <a:srgbClr val="000000"/>
                </a:solidFill>
                <a:effectLst/>
                <a:uFillTx/>
                <a:latin typeface="+mj-lt"/>
                <a:ea typeface="+mj-ea"/>
                <a:cs typeface="+mj-cs"/>
                <a:sym typeface="Gill Sans"/>
              </a:rPr>
              <a:t>Intro’d</a:t>
            </a:r>
            <a:r>
              <a:rPr kumimoji="0" lang="en-US" i="0" u="none" strike="noStrike" cap="none" spc="0" normalizeH="0" baseline="0" dirty="0">
                <a:ln>
                  <a:noFill/>
                </a:ln>
                <a:solidFill>
                  <a:srgbClr val="000000"/>
                </a:solidFill>
                <a:effectLst/>
                <a:uFillTx/>
                <a:latin typeface="+mj-lt"/>
                <a:ea typeface="+mj-ea"/>
                <a:cs typeface="+mj-cs"/>
                <a:sym typeface="Gill Sans"/>
              </a:rPr>
              <a:t> HTML and CSS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8496797"/>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ic-02 is DUE today.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10" name="Graphic 9" descr="Group brainstorm outline">
            <a:extLst>
              <a:ext uri="{FF2B5EF4-FFF2-40B4-BE49-F238E27FC236}">
                <a16:creationId xmlns:a16="http://schemas.microsoft.com/office/drawing/2014/main" id="{915CB193-7F9B-C344-8052-583F72D737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7451" y="3981451"/>
            <a:ext cx="8143874" cy="8143874"/>
          </a:xfrm>
          <a:prstGeom prst="rect">
            <a:avLst/>
          </a:prstGeom>
        </p:spPr>
      </p:pic>
      <p:sp>
        <p:nvSpPr>
          <p:cNvPr id="12" name="Text Placeholder 3">
            <a:extLst>
              <a:ext uri="{FF2B5EF4-FFF2-40B4-BE49-F238E27FC236}">
                <a16:creationId xmlns:a16="http://schemas.microsoft.com/office/drawing/2014/main" id="{3CF14C96-EB35-2540-8352-79B6E8D2565A}"/>
              </a:ext>
            </a:extLst>
          </p:cNvPr>
          <p:cNvSpPr txBox="1">
            <a:spLocks/>
          </p:cNvSpPr>
          <p:nvPr/>
        </p:nvSpPr>
        <p:spPr>
          <a:xfrm>
            <a:off x="9734550" y="5453063"/>
            <a:ext cx="14649450" cy="56038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lvl="1" defTabSz="1374140" hangingPunct="1">
              <a:spcBef>
                <a:spcPts val="400"/>
              </a:spcBef>
            </a:pPr>
            <a:r>
              <a:rPr lang="en-US" dirty="0"/>
              <a:t>Talk to your neighbors and </a:t>
            </a:r>
            <a:r>
              <a:rPr lang="en-US" b="1" dirty="0"/>
              <a:t>brainstorm what you think the essential pieces for building a visualization are</a:t>
            </a:r>
            <a:endParaRPr lang="en-US" dirty="0"/>
          </a:p>
          <a:p>
            <a:pPr lvl="1" defTabSz="1374140" hangingPunct="1">
              <a:spcBef>
                <a:spcPts val="400"/>
              </a:spcBef>
              <a:buFont typeface="Arial" panose="020B0604020202020204" pitchFamily="34" charset="0"/>
              <a:buChar char="•"/>
            </a:pPr>
            <a:endParaRPr lang="en-US" dirty="0"/>
          </a:p>
          <a:p>
            <a:pPr lvl="1" defTabSz="1374140" hangingPunct="1">
              <a:spcBef>
                <a:spcPts val="400"/>
              </a:spcBef>
              <a:buFont typeface="Arial" panose="020B0604020202020204" pitchFamily="34" charset="0"/>
              <a:buChar char="•"/>
            </a:pPr>
            <a:r>
              <a:rPr lang="en-US" dirty="0"/>
              <a:t>Be prepared to share with the class</a:t>
            </a:r>
          </a:p>
        </p:txBody>
      </p:sp>
      <p:sp>
        <p:nvSpPr>
          <p:cNvPr id="8" name="Title 2">
            <a:extLst>
              <a:ext uri="{FF2B5EF4-FFF2-40B4-BE49-F238E27FC236}">
                <a16:creationId xmlns:a16="http://schemas.microsoft.com/office/drawing/2014/main" id="{C8952388-CC16-754A-88F4-420A759FE53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3120116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ig1.7.pdf">
            <a:extLst>
              <a:ext uri="{FF2B5EF4-FFF2-40B4-BE49-F238E27FC236}">
                <a16:creationId xmlns:a16="http://schemas.microsoft.com/office/drawing/2014/main" id="{3A640155-32B5-42FC-B79E-286E526FA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3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2" name="What data is shown?"/>
          <p:cNvSpPr/>
          <p:nvPr/>
        </p:nvSpPr>
        <p:spPr>
          <a:xfrm>
            <a:off x="7740997" y="4438650"/>
            <a:ext cx="780856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What data is shown?</a:t>
            </a:r>
          </a:p>
        </p:txBody>
      </p:sp>
      <p:sp>
        <p:nvSpPr>
          <p:cNvPr id="353" name="Why is the user analyzing / viewing it?"/>
          <p:cNvSpPr/>
          <p:nvPr/>
        </p:nvSpPr>
        <p:spPr>
          <a:xfrm>
            <a:off x="7740203" y="7092950"/>
            <a:ext cx="14087922"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Why is the user analyzing / viewing it?</a:t>
            </a:r>
          </a:p>
        </p:txBody>
      </p:sp>
      <p:sp>
        <p:nvSpPr>
          <p:cNvPr id="354" name="How is the data presented?"/>
          <p:cNvSpPr/>
          <p:nvPr/>
        </p:nvSpPr>
        <p:spPr>
          <a:xfrm>
            <a:off x="7743725" y="9747250"/>
            <a:ext cx="10252622"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none" spc="0" normalizeH="0" baseline="0" noProof="0">
                <a:ln>
                  <a:noFill/>
                </a:ln>
                <a:solidFill>
                  <a:srgbClr val="000000"/>
                </a:solidFill>
                <a:effectLst/>
                <a:uLnTx/>
                <a:uFillTx/>
                <a:latin typeface="Gill Sans"/>
                <a:sym typeface="Gill Sans"/>
              </a:rPr>
              <a:t>How is the data presented?</a:t>
            </a:r>
          </a:p>
        </p:txBody>
      </p:sp>
      <p:sp>
        <p:nvSpPr>
          <p:cNvPr id="9" name="Title 2">
            <a:extLst>
              <a:ext uri="{FF2B5EF4-FFF2-40B4-BE49-F238E27FC236}">
                <a16:creationId xmlns:a16="http://schemas.microsoft.com/office/drawing/2014/main" id="{2BBAB20C-E85C-E94B-9D8D-DFDAA471165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140623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Tree>
    <p:extLst>
      <p:ext uri="{BB962C8B-B14F-4D97-AF65-F5344CB8AC3E}">
        <p14:creationId xmlns:p14="http://schemas.microsoft.com/office/powerpoint/2010/main" val="281823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9" name="Title 2">
            <a:extLst>
              <a:ext uri="{FF2B5EF4-FFF2-40B4-BE49-F238E27FC236}">
                <a16:creationId xmlns:a16="http://schemas.microsoft.com/office/drawing/2014/main" id="{B18597CE-DCAB-FC48-9B2F-95DB83745E73}"/>
              </a:ext>
            </a:extLst>
          </p:cNvPr>
          <p:cNvSpPr>
            <a:spLocks noGrp="1"/>
          </p:cNvSpPr>
          <p:nvPr>
            <p:ph type="title"/>
          </p:nvPr>
        </p:nvSpPr>
        <p:spPr>
          <a:xfrm>
            <a:off x="0" y="0"/>
            <a:ext cx="24384000" cy="3441700"/>
          </a:xfrm>
          <a:solidFill>
            <a:schemeClr val="accent2"/>
          </a:solidFill>
        </p:spPr>
        <p:txBody>
          <a:bodyPr/>
          <a:lstStyle/>
          <a:p>
            <a:r>
              <a:rPr lang="en-US" dirty="0">
                <a:solidFill>
                  <a:schemeClr val="bg1"/>
                </a:solidFill>
              </a:rPr>
              <a:t>Visualization Building Blocks</a:t>
            </a:r>
          </a:p>
        </p:txBody>
      </p:sp>
      <p:sp>
        <p:nvSpPr>
          <p:cNvPr id="13" name="Text Placeholder 3">
            <a:extLst>
              <a:ext uri="{FF2B5EF4-FFF2-40B4-BE49-F238E27FC236}">
                <a16:creationId xmlns:a16="http://schemas.microsoft.com/office/drawing/2014/main" id="{3958B6F0-5019-E54E-9F12-0E1475AAF71E}"/>
              </a:ext>
            </a:extLst>
          </p:cNvPr>
          <p:cNvSpPr txBox="1">
            <a:spLocks/>
          </p:cNvSpPr>
          <p:nvPr/>
        </p:nvSpPr>
        <p:spPr>
          <a:xfrm>
            <a:off x="8860221" y="4059516"/>
            <a:ext cx="15257079" cy="9656484"/>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0"/>
              </a:spcBef>
            </a:pPr>
            <a:r>
              <a:rPr lang="en-US" b="1" dirty="0"/>
              <a:t>Data Abstraction </a:t>
            </a:r>
            <a:r>
              <a:rPr lang="en-US" dirty="0">
                <a:solidFill>
                  <a:srgbClr val="FF0000"/>
                </a:solidFill>
              </a:rPr>
              <a:t>(</a:t>
            </a:r>
            <a:r>
              <a:rPr lang="en-US" b="1" dirty="0">
                <a:solidFill>
                  <a:srgbClr val="FF0000"/>
                </a:solidFill>
              </a:rPr>
              <a:t>what</a:t>
            </a:r>
            <a:r>
              <a:rPr lang="en-US" dirty="0">
                <a:solidFill>
                  <a:srgbClr val="FF0000"/>
                </a:solidFill>
              </a:rPr>
              <a:t>)</a:t>
            </a:r>
          </a:p>
          <a:p>
            <a:pPr marL="1206500" lvl="2" indent="0" hangingPunct="1">
              <a:spcBef>
                <a:spcPts val="0"/>
              </a:spcBef>
              <a:buNone/>
            </a:pPr>
            <a:r>
              <a:rPr lang="en-US" dirty="0">
                <a:sym typeface="Wingdings" pitchFamily="2" charset="2"/>
              </a:rPr>
              <a:t> Source, biases, ethics, quality</a:t>
            </a:r>
          </a:p>
          <a:p>
            <a:pPr marL="1206500" lvl="2" indent="0" hangingPunct="1">
              <a:spcBef>
                <a:spcPts val="0"/>
              </a:spcBef>
              <a:buNone/>
            </a:pPr>
            <a:r>
              <a:rPr lang="en-US" dirty="0">
                <a:sym typeface="Wingdings" pitchFamily="2" charset="2"/>
              </a:rPr>
              <a:t> </a:t>
            </a:r>
            <a:r>
              <a:rPr lang="en-US" dirty="0"/>
              <a:t>Types, sets</a:t>
            </a:r>
          </a:p>
          <a:p>
            <a:pPr marL="1206500" lvl="2" indent="0" hangingPunct="1">
              <a:spcBef>
                <a:spcPts val="0"/>
              </a:spcBef>
              <a:buNone/>
            </a:pPr>
            <a:endParaRPr lang="en-US" dirty="0"/>
          </a:p>
          <a:p>
            <a:pPr hangingPunct="1">
              <a:spcBef>
                <a:spcPts val="0"/>
              </a:spcBef>
            </a:pPr>
            <a:r>
              <a:rPr lang="en-US" b="1" dirty="0"/>
              <a:t>Task Abstraction </a:t>
            </a:r>
            <a:r>
              <a:rPr lang="en-US" dirty="0">
                <a:solidFill>
                  <a:schemeClr val="accent4">
                    <a:lumMod val="50000"/>
                  </a:schemeClr>
                </a:solidFill>
              </a:rPr>
              <a:t>(</a:t>
            </a:r>
            <a:r>
              <a:rPr lang="en-US" b="1" dirty="0">
                <a:solidFill>
                  <a:schemeClr val="accent4">
                    <a:lumMod val="50000"/>
                  </a:schemeClr>
                </a:solidFill>
              </a:rPr>
              <a:t>why</a:t>
            </a:r>
            <a:r>
              <a:rPr lang="en-US" dirty="0">
                <a:solidFill>
                  <a:schemeClr val="accent4">
                    <a:lumMod val="50000"/>
                  </a:schemeClr>
                </a:solidFill>
              </a:rPr>
              <a:t>)</a:t>
            </a:r>
          </a:p>
          <a:p>
            <a:pPr marL="1206500" lvl="2" indent="0" hangingPunct="1">
              <a:spcBef>
                <a:spcPts val="0"/>
              </a:spcBef>
              <a:buNone/>
            </a:pPr>
            <a:r>
              <a:rPr lang="en-US" dirty="0">
                <a:sym typeface="Wingdings" pitchFamily="2" charset="2"/>
              </a:rPr>
              <a:t> </a:t>
            </a:r>
            <a:r>
              <a:rPr lang="en-US" dirty="0"/>
              <a:t>What does the user need to do?</a:t>
            </a:r>
          </a:p>
          <a:p>
            <a:pPr marL="1206500" lvl="2" indent="0" hangingPunct="1">
              <a:spcBef>
                <a:spcPts val="0"/>
              </a:spcBef>
              <a:buNone/>
            </a:pPr>
            <a:r>
              <a:rPr lang="en-US" dirty="0">
                <a:sym typeface="Wingdings" pitchFamily="2" charset="2"/>
              </a:rPr>
              <a:t> </a:t>
            </a:r>
            <a:r>
              <a:rPr lang="en-US" dirty="0"/>
              <a:t>What does the visualization need to do?</a:t>
            </a:r>
          </a:p>
          <a:p>
            <a:pPr marL="1206500" lvl="2" indent="0" hangingPunct="1">
              <a:spcBef>
                <a:spcPts val="0"/>
              </a:spcBef>
              <a:buNone/>
            </a:pPr>
            <a:endParaRPr lang="en-US" dirty="0"/>
          </a:p>
          <a:p>
            <a:pPr hangingPunct="1">
              <a:spcBef>
                <a:spcPts val="0"/>
              </a:spcBef>
            </a:pPr>
            <a:r>
              <a:rPr lang="en-US" b="1" dirty="0"/>
              <a:t>Visual Encodings </a:t>
            </a:r>
            <a:r>
              <a:rPr lang="en-US" dirty="0">
                <a:solidFill>
                  <a:srgbClr val="00B050"/>
                </a:solidFill>
              </a:rPr>
              <a:t>(</a:t>
            </a:r>
            <a:r>
              <a:rPr lang="en-US" b="1" dirty="0">
                <a:solidFill>
                  <a:srgbClr val="00B050"/>
                </a:solidFill>
              </a:rPr>
              <a:t>how</a:t>
            </a:r>
            <a:r>
              <a:rPr lang="en-US" dirty="0">
                <a:solidFill>
                  <a:srgbClr val="00B050"/>
                </a:solidFill>
              </a:rPr>
              <a:t>)</a:t>
            </a:r>
          </a:p>
          <a:p>
            <a:pPr marL="1206500" lvl="2" indent="0" hangingPunct="1">
              <a:spcBef>
                <a:spcPts val="0"/>
              </a:spcBef>
              <a:buNone/>
            </a:pPr>
            <a:r>
              <a:rPr lang="en-US" dirty="0">
                <a:sym typeface="Wingdings" pitchFamily="2" charset="2"/>
              </a:rPr>
              <a:t> </a:t>
            </a:r>
            <a:r>
              <a:rPr lang="en-US" dirty="0"/>
              <a:t>How is data represented on the screen?</a:t>
            </a:r>
          </a:p>
        </p:txBody>
      </p:sp>
      <p:pic>
        <p:nvPicPr>
          <p:cNvPr id="3" name="Graphic 2" descr="Building Brick Wall with solid fill">
            <a:extLst>
              <a:ext uri="{FF2B5EF4-FFF2-40B4-BE49-F238E27FC236}">
                <a16:creationId xmlns:a16="http://schemas.microsoft.com/office/drawing/2014/main" id="{1AA7B8F4-93DB-0848-BCDA-06375B85F9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707" y="3741244"/>
            <a:ext cx="8390966" cy="8390966"/>
          </a:xfrm>
          <a:prstGeom prst="rect">
            <a:avLst/>
          </a:prstGeom>
        </p:spPr>
      </p:pic>
    </p:spTree>
    <p:extLst>
      <p:ext uri="{BB962C8B-B14F-4D97-AF65-F5344CB8AC3E}">
        <p14:creationId xmlns:p14="http://schemas.microsoft.com/office/powerpoint/2010/main" val="324291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1553</TotalTime>
  <Words>2838</Words>
  <Application>Microsoft Macintosh PowerPoint</Application>
  <PresentationFormat>Custom</PresentationFormat>
  <Paragraphs>358</Paragraphs>
  <Slides>46</Slides>
  <Notes>38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Futura</vt:lpstr>
      <vt:lpstr>Gill Sans</vt:lpstr>
      <vt:lpstr>Lucida Grande</vt:lpstr>
      <vt:lpstr>New_Template8</vt:lpstr>
      <vt:lpstr>2_New_Template8</vt:lpstr>
      <vt:lpstr>Lecture 3: Data Abstraction</vt:lpstr>
      <vt:lpstr>PowerPoint Presentation</vt:lpstr>
      <vt:lpstr>PowerPoint Presentation</vt:lpstr>
      <vt:lpstr>Visualization Building Blocks</vt:lpstr>
      <vt:lpstr>PowerPoint Presentation</vt:lpstr>
      <vt:lpstr>PowerPoint Presentation</vt:lpstr>
      <vt:lpstr>PowerPoint Presentation</vt:lpstr>
      <vt:lpstr>PowerPoint Presentation</vt:lpstr>
      <vt:lpstr>Visualization Building Blocks</vt:lpstr>
      <vt:lpstr>PowerPoint Presentation</vt:lpstr>
      <vt:lpstr>Data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Intro to HTML +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ic-02: HTML, CSS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129</cp:revision>
  <dcterms:modified xsi:type="dcterms:W3CDTF">2023-01-17T20:24:38Z</dcterms:modified>
</cp:coreProperties>
</file>